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5" r:id="rId11"/>
    <p:sldId id="296" r:id="rId12"/>
    <p:sldId id="265" r:id="rId13"/>
    <p:sldId id="266" r:id="rId14"/>
    <p:sldId id="267" r:id="rId15"/>
    <p:sldId id="268" r:id="rId16"/>
    <p:sldId id="269" r:id="rId17"/>
    <p:sldId id="270" r:id="rId18"/>
    <p:sldId id="272" r:id="rId19"/>
    <p:sldId id="271" r:id="rId20"/>
    <p:sldId id="283" r:id="rId21"/>
    <p:sldId id="273" r:id="rId22"/>
    <p:sldId id="274" r:id="rId23"/>
    <p:sldId id="275" r:id="rId24"/>
    <p:sldId id="295" r:id="rId25"/>
    <p:sldId id="301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98" r:id="rId34"/>
    <p:sldId id="286" r:id="rId35"/>
    <p:sldId id="288" r:id="rId36"/>
    <p:sldId id="289" r:id="rId37"/>
    <p:sldId id="291" r:id="rId38"/>
    <p:sldId id="294" r:id="rId39"/>
    <p:sldId id="284" r:id="rId40"/>
    <p:sldId id="290" r:id="rId41"/>
    <p:sldId id="292" r:id="rId42"/>
    <p:sldId id="293" r:id="rId43"/>
    <p:sldId id="297" r:id="rId44"/>
    <p:sldId id="287" r:id="rId45"/>
    <p:sldId id="299" r:id="rId46"/>
    <p:sldId id="300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746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A71C2A-1DC3-48ED-ABDF-D038CB93452D}" type="datetimeFigureOut">
              <a:rPr lang="uk-UA" smtClean="0"/>
              <a:t>07.01.2026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1C9159-0740-4FB0-AF9E-BBC739D2F5C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7798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C9159-0740-4FB0-AF9E-BBC739D2F5C5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4418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C9159-0740-4FB0-AF9E-BBC739D2F5C5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44186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C9159-0740-4FB0-AF9E-BBC739D2F5C5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44186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C9159-0740-4FB0-AF9E-BBC739D2F5C5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44186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C9159-0740-4FB0-AF9E-BBC739D2F5C5}" type="slidenum">
              <a:rPr lang="uk-UA" smtClean="0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44186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C9159-0740-4FB0-AF9E-BBC739D2F5C5}" type="slidenum">
              <a:rPr lang="uk-UA" smtClean="0"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44186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C9159-0740-4FB0-AF9E-BBC739D2F5C5}" type="slidenum">
              <a:rPr lang="uk-UA" smtClean="0"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44186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C9159-0740-4FB0-AF9E-BBC739D2F5C5}" type="slidenum">
              <a:rPr lang="uk-UA" smtClean="0"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44186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C9159-0740-4FB0-AF9E-BBC739D2F5C5}" type="slidenum">
              <a:rPr lang="uk-UA" smtClean="0"/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44186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C9159-0740-4FB0-AF9E-BBC739D2F5C5}" type="slidenum">
              <a:rPr lang="uk-UA" smtClean="0"/>
              <a:t>21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44186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C9159-0740-4FB0-AF9E-BBC739D2F5C5}" type="slidenum">
              <a:rPr lang="uk-UA" smtClean="0"/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4418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C9159-0740-4FB0-AF9E-BBC739D2F5C5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44186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C9159-0740-4FB0-AF9E-BBC739D2F5C5}" type="slidenum">
              <a:rPr lang="uk-UA" smtClean="0"/>
              <a:t>23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44186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C9159-0740-4FB0-AF9E-BBC739D2F5C5}" type="slidenum">
              <a:rPr lang="uk-UA" smtClean="0"/>
              <a:t>24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44186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C9159-0740-4FB0-AF9E-BBC739D2F5C5}" type="slidenum">
              <a:rPr lang="uk-UA" smtClean="0"/>
              <a:t>25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56922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C9159-0740-4FB0-AF9E-BBC739D2F5C5}" type="slidenum">
              <a:rPr lang="uk-UA" smtClean="0"/>
              <a:t>26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44186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C9159-0740-4FB0-AF9E-BBC739D2F5C5}" type="slidenum">
              <a:rPr lang="uk-UA" smtClean="0"/>
              <a:t>27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44186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C9159-0740-4FB0-AF9E-BBC739D2F5C5}" type="slidenum">
              <a:rPr lang="uk-UA" smtClean="0"/>
              <a:t>28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44186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C9159-0740-4FB0-AF9E-BBC739D2F5C5}" type="slidenum">
              <a:rPr lang="uk-UA" smtClean="0"/>
              <a:t>29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44186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C9159-0740-4FB0-AF9E-BBC739D2F5C5}" type="slidenum">
              <a:rPr lang="uk-UA" smtClean="0"/>
              <a:t>30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44186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C9159-0740-4FB0-AF9E-BBC739D2F5C5}" type="slidenum">
              <a:rPr lang="uk-UA" smtClean="0"/>
              <a:t>31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44186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C9159-0740-4FB0-AF9E-BBC739D2F5C5}" type="slidenum">
              <a:rPr lang="uk-UA" smtClean="0"/>
              <a:t>32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4418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C9159-0740-4FB0-AF9E-BBC739D2F5C5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44186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C9159-0740-4FB0-AF9E-BBC739D2F5C5}" type="slidenum">
              <a:rPr lang="uk-UA" smtClean="0"/>
              <a:t>33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44186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C9159-0740-4FB0-AF9E-BBC739D2F5C5}" type="slidenum">
              <a:rPr lang="uk-UA" smtClean="0"/>
              <a:t>34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44186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C9159-0740-4FB0-AF9E-BBC739D2F5C5}" type="slidenum">
              <a:rPr lang="uk-UA" smtClean="0"/>
              <a:t>35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44186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C9159-0740-4FB0-AF9E-BBC739D2F5C5}" type="slidenum">
              <a:rPr lang="uk-UA" smtClean="0"/>
              <a:t>36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44186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C9159-0740-4FB0-AF9E-BBC739D2F5C5}" type="slidenum">
              <a:rPr lang="uk-UA" smtClean="0"/>
              <a:t>37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44186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C9159-0740-4FB0-AF9E-BBC739D2F5C5}" type="slidenum">
              <a:rPr lang="uk-UA" smtClean="0"/>
              <a:t>38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44186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C9159-0740-4FB0-AF9E-BBC739D2F5C5}" type="slidenum">
              <a:rPr lang="uk-UA" smtClean="0"/>
              <a:t>39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44186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C9159-0740-4FB0-AF9E-BBC739D2F5C5}" type="slidenum">
              <a:rPr lang="uk-UA" smtClean="0"/>
              <a:t>40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44186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C9159-0740-4FB0-AF9E-BBC739D2F5C5}" type="slidenum">
              <a:rPr lang="uk-UA" smtClean="0"/>
              <a:t>41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441866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C9159-0740-4FB0-AF9E-BBC739D2F5C5}" type="slidenum">
              <a:rPr lang="uk-UA" smtClean="0"/>
              <a:t>42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4418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C9159-0740-4FB0-AF9E-BBC739D2F5C5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44186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C9159-0740-4FB0-AF9E-BBC739D2F5C5}" type="slidenum">
              <a:rPr lang="uk-UA" smtClean="0"/>
              <a:t>43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44186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C9159-0740-4FB0-AF9E-BBC739D2F5C5}" type="slidenum">
              <a:rPr lang="uk-UA" smtClean="0"/>
              <a:t>44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441866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C9159-0740-4FB0-AF9E-BBC739D2F5C5}" type="slidenum">
              <a:rPr lang="uk-UA" smtClean="0"/>
              <a:t>45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441866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C9159-0740-4FB0-AF9E-BBC739D2F5C5}" type="slidenum">
              <a:rPr lang="uk-UA" smtClean="0"/>
              <a:t>46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4418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C9159-0740-4FB0-AF9E-BBC739D2F5C5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4418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C9159-0740-4FB0-AF9E-BBC739D2F5C5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4418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C9159-0740-4FB0-AF9E-BBC739D2F5C5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4418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C9159-0740-4FB0-AF9E-BBC739D2F5C5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4418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C9159-0740-4FB0-AF9E-BBC739D2F5C5}" type="slidenum">
              <a:rPr lang="uk-UA" smtClean="0"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4418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G:\РОБОТА ПО УНІВЕРУ\ЗВІТИ різного рівня\Звіти про наукову УМ\2025\2 сем\55904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35" y="0"/>
            <a:ext cx="9177535" cy="68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79512" y="1556792"/>
            <a:ext cx="8784976" cy="3240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600" b="1" dirty="0">
                <a:solidFill>
                  <a:schemeClr val="bg1"/>
                </a:solidFill>
                <a:latin typeface="Palatino Linotype" pitchFamily="18" charset="0"/>
              </a:rPr>
              <a:t>Звіт про наукову діяльність </a:t>
            </a:r>
            <a:br>
              <a:rPr lang="uk-UA" sz="3600" b="1" dirty="0">
                <a:solidFill>
                  <a:schemeClr val="bg1"/>
                </a:solidFill>
                <a:latin typeface="Palatino Linotype" pitchFamily="18" charset="0"/>
              </a:rPr>
            </a:br>
            <a:r>
              <a:rPr lang="uk-UA" sz="3600" b="1" dirty="0">
                <a:solidFill>
                  <a:schemeClr val="bg1"/>
                </a:solidFill>
                <a:latin typeface="Palatino Linotype" pitchFamily="18" charset="0"/>
              </a:rPr>
              <a:t>кафедри </a:t>
            </a:r>
          </a:p>
          <a:p>
            <a:r>
              <a:rPr lang="uk-UA" sz="3600" b="1" dirty="0">
                <a:solidFill>
                  <a:schemeClr val="bg1"/>
                </a:solidFill>
                <a:latin typeface="Palatino Linotype" pitchFamily="18" charset="0"/>
              </a:rPr>
              <a:t>англійської та німецької філології</a:t>
            </a:r>
            <a:br>
              <a:rPr lang="uk-UA" sz="3600" b="1" dirty="0">
                <a:solidFill>
                  <a:schemeClr val="bg1"/>
                </a:solidFill>
                <a:latin typeface="Palatino Linotype" pitchFamily="18" charset="0"/>
              </a:rPr>
            </a:br>
            <a:r>
              <a:rPr lang="uk-UA" sz="3600" b="1" dirty="0">
                <a:solidFill>
                  <a:schemeClr val="bg1"/>
                </a:solidFill>
                <a:latin typeface="Palatino Linotype" pitchFamily="18" charset="0"/>
              </a:rPr>
              <a:t>у 2025 році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806328" y="5224636"/>
            <a:ext cx="62264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uk-UA" sz="2800" b="1" dirty="0">
                <a:solidFill>
                  <a:schemeClr val="bg1"/>
                </a:solidFill>
                <a:latin typeface="Palatino Linotype" pitchFamily="18" charset="0"/>
              </a:rPr>
              <a:t>Завідувач -  доц. Кравченко В. Л.</a:t>
            </a:r>
            <a:r>
              <a:rPr lang="uk-UA" sz="2800" dirty="0">
                <a:latin typeface="Palatino Linotype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44082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G:\РОБОТА ПО УНІВЕРУ\ЗВІТИ різного рівня\Звіти про наукову УМ\2025\2 сем\5590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39" y="-99392"/>
            <a:ext cx="9186539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G:\РОБОТА ПО УНІВЕРУ\ЗВІТИ різного рівня\Звіти про наукову УМ\2025\2 сем\Сосой\Сертифікат Галенко10_ квітня 2025 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2" y="932756"/>
            <a:ext cx="4135287" cy="347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G:\РОБОТА ПО УНІВЕРУ\ЗВІТИ різного рівня\Звіти про наукову УМ\2025\2 сем\Презентація\Пріоритети Товкайло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142" y="980728"/>
            <a:ext cx="445207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347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G:\РОБОТА ПО УНІВЕРУ\ЗВІТИ різного рівня\Звіти про наукову УМ\2025\2 сем\5590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39" y="-99392"/>
            <a:ext cx="9186539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G:\РОБОТА ПО УНІВЕРУ\ЗВІТИ різного рівня\Звіти про наукову УМ\2025\2 сем\Презентація\Студ Арватівські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54346"/>
            <a:ext cx="3803143" cy="544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G:\РОБОТА ПО УНІВЕРУ\ЗВІТИ різного рівня\Звіти про наукову УМ\2025\2 сем\Презентація\Сагайдак серт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140" y="971735"/>
            <a:ext cx="3799515" cy="258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G:\РОБОТА ПО УНІВЕРУ\ЗВІТИ різного рівня\Звіти про наукову УМ\2025\2 сем\Презентація\Дебре серт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036" y="3959078"/>
            <a:ext cx="4098646" cy="289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936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G:\РОБОТА ПО УНІВЕРУ\ЗВІТИ різного рівня\Звіти про наукову УМ\2025\2 сем\5590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49" y="-99392"/>
            <a:ext cx="9186539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-1" y="-99392"/>
            <a:ext cx="9186539" cy="2304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b="1" dirty="0">
                <a:solidFill>
                  <a:schemeClr val="bg1"/>
                </a:solidFill>
                <a:latin typeface="Palatino Linotype" pitchFamily="18" charset="0"/>
              </a:rPr>
              <a:t>Участь студентів у конкурсах</a:t>
            </a:r>
          </a:p>
          <a:p>
            <a:r>
              <a:rPr lang="uk-UA" sz="2400" b="1" i="1" dirty="0">
                <a:solidFill>
                  <a:schemeClr val="bg1"/>
                </a:solidFill>
                <a:latin typeface="Palatino Linotype" pitchFamily="18" charset="0"/>
              </a:rPr>
              <a:t>Усеукраїнський конкурс есе </a:t>
            </a:r>
          </a:p>
          <a:p>
            <a:r>
              <a:rPr lang="uk-UA" sz="2400" b="1" i="1" dirty="0">
                <a:solidFill>
                  <a:schemeClr val="bg1"/>
                </a:solidFill>
                <a:latin typeface="Palatino Linotype" pitchFamily="18" charset="0"/>
              </a:rPr>
              <a:t>«Доброчесність у навчанні: дотримуватись /не можна/порушувати</a:t>
            </a:r>
            <a:r>
              <a:rPr lang="ru-RU" sz="2400" b="1" i="1" dirty="0">
                <a:solidFill>
                  <a:schemeClr val="bg1"/>
                </a:solidFill>
                <a:latin typeface="Palatino Linotype" pitchFamily="18" charset="0"/>
              </a:rPr>
              <a:t>»</a:t>
            </a:r>
            <a:endParaRPr lang="uk-UA" sz="2400" b="1" i="1" dirty="0">
              <a:solidFill>
                <a:schemeClr val="bg1"/>
              </a:solidFill>
              <a:latin typeface="Palatino Linotype" pitchFamily="18" charset="0"/>
            </a:endParaRPr>
          </a:p>
          <a:p>
            <a:endParaRPr lang="uk-UA" sz="2000" i="1" dirty="0">
              <a:solidFill>
                <a:schemeClr val="bg1"/>
              </a:solidFill>
              <a:latin typeface="Palatino Linotype" pitchFamily="18" charset="0"/>
            </a:endParaRPr>
          </a:p>
        </p:txBody>
      </p:sp>
      <p:pic>
        <p:nvPicPr>
          <p:cNvPr id="8194" name="Picture 2" descr="G:\РОБОТА ПО УНІВЕРУ\ЗВІТИ різного рівня\Звіти про наукову УМ\2025\2 сем\Презентація\Конкурс есе Холод Єлизавет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97" y="2073409"/>
            <a:ext cx="3279576" cy="231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G:\РОБОТА ПО УНІВЕРУ\ЗВІТИ різного рівня\Звіти про наукову УМ\2025\2 сем\Презентація\Конкурс есе Шрамко Руслан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97" y="4561035"/>
            <a:ext cx="3279576" cy="224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G:\РОБОТА ПО УНІВЕРУ\ЗВІТИ різного рівня\Звіти про наукову УМ\2025\2 сем\Презентація\Конкурс есе\Screenshot_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433" y="2399184"/>
            <a:ext cx="2533643" cy="376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G:\РОБОТА ПО УНІВЕРУ\ЗВІТИ різного рівня\Звіти про наукову УМ\2025\2 сем\Презентація\Конкурс есе\Screenshot_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420888"/>
            <a:ext cx="2632821" cy="373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107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G:\РОБОТА ПО УНІВЕРУ\ЗВІТИ різного рівня\Звіти про наукову УМ\2025\2 сем\5590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49" y="-99392"/>
            <a:ext cx="9186539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-1" y="-99392"/>
            <a:ext cx="9186539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b="1" dirty="0">
                <a:solidFill>
                  <a:schemeClr val="bg1"/>
                </a:solidFill>
                <a:latin typeface="Palatino Linotype" pitchFamily="18" charset="0"/>
              </a:rPr>
              <a:t>Наукові підрозділи кафедри </a:t>
            </a:r>
          </a:p>
          <a:p>
            <a:endParaRPr lang="uk-UA" sz="2400" b="1" i="1" dirty="0">
              <a:solidFill>
                <a:schemeClr val="bg1"/>
              </a:solidFill>
              <a:latin typeface="Palatino Linotype" pitchFamily="18" charset="0"/>
            </a:endParaRPr>
          </a:p>
          <a:p>
            <a:r>
              <a:rPr lang="uk-UA" sz="2400" i="1" dirty="0">
                <a:solidFill>
                  <a:schemeClr val="bg1"/>
                </a:solidFill>
                <a:latin typeface="Palatino Linotype" pitchFamily="18" charset="0"/>
              </a:rPr>
              <a:t>Науково-освітня лабораторія</a:t>
            </a:r>
          </a:p>
          <a:p>
            <a:r>
              <a:rPr lang="uk-UA" sz="2400" b="1" i="1" dirty="0">
                <a:solidFill>
                  <a:schemeClr val="bg1"/>
                </a:solidFill>
                <a:latin typeface="Palatino Linotype" pitchFamily="18" charset="0"/>
              </a:rPr>
              <a:t>«Методологія </a:t>
            </a:r>
            <a:r>
              <a:rPr lang="en-GB" sz="2400" b="1" i="1" dirty="0">
                <a:solidFill>
                  <a:schemeClr val="bg1"/>
                </a:solidFill>
                <a:latin typeface="Palatino Linotype" pitchFamily="18" charset="0"/>
              </a:rPr>
              <a:t>CLIL </a:t>
            </a:r>
            <a:r>
              <a:rPr lang="uk-UA" sz="2400" b="1" i="1" dirty="0">
                <a:solidFill>
                  <a:schemeClr val="bg1"/>
                </a:solidFill>
                <a:latin typeface="Palatino Linotype" pitchFamily="18" charset="0"/>
              </a:rPr>
              <a:t>в освіті і науці» (</a:t>
            </a:r>
            <a:r>
              <a:rPr lang="uk-UA" sz="2400" b="1" i="1" dirty="0" err="1">
                <a:solidFill>
                  <a:schemeClr val="bg1"/>
                </a:solidFill>
                <a:latin typeface="Palatino Linotype" pitchFamily="18" charset="0"/>
              </a:rPr>
              <a:t>ауд</a:t>
            </a:r>
            <a:r>
              <a:rPr lang="uk-UA" sz="2400" b="1" i="1" dirty="0">
                <a:solidFill>
                  <a:schemeClr val="bg1"/>
                </a:solidFill>
                <a:latin typeface="Palatino Linotype" pitchFamily="18" charset="0"/>
              </a:rPr>
              <a:t>. 431)</a:t>
            </a:r>
          </a:p>
        </p:txBody>
      </p:sp>
      <p:pic>
        <p:nvPicPr>
          <p:cNvPr id="9218" name="Picture 2" descr="G:\РОБОТА ПО УНІВЕРУ\ЗВІТИ різного рівня\Звіти про наукову УМ\2025\2 сем\Презентація\Лабораторія кліл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98216"/>
            <a:ext cx="6552728" cy="494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329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G:\РОБОТА ПО УНІВЕРУ\ЗВІТИ різного рівня\Звіти про наукову УМ\2025\2 сем\5590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49" y="-99392"/>
            <a:ext cx="9186539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-1" y="-99392"/>
            <a:ext cx="9186539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b="1" dirty="0">
                <a:solidFill>
                  <a:schemeClr val="bg1"/>
                </a:solidFill>
                <a:latin typeface="Palatino Linotype" pitchFamily="18" charset="0"/>
              </a:rPr>
              <a:t>Наукові підрозділи кафедри </a:t>
            </a:r>
          </a:p>
          <a:p>
            <a:endParaRPr lang="uk-UA" sz="2400" b="1" i="1" dirty="0">
              <a:solidFill>
                <a:schemeClr val="bg1"/>
              </a:solidFill>
              <a:latin typeface="Palatino Linotype" pitchFamily="18" charset="0"/>
            </a:endParaRPr>
          </a:p>
          <a:p>
            <a:r>
              <a:rPr lang="uk-UA" sz="2400" i="1" dirty="0">
                <a:solidFill>
                  <a:schemeClr val="bg1"/>
                </a:solidFill>
                <a:latin typeface="Palatino Linotype" pitchFamily="18" charset="0"/>
              </a:rPr>
              <a:t>Науково-освітня лабораторія</a:t>
            </a:r>
          </a:p>
          <a:p>
            <a:r>
              <a:rPr lang="ru-RU" sz="2400" b="1" i="1" dirty="0">
                <a:solidFill>
                  <a:schemeClr val="bg1"/>
                </a:solidFill>
                <a:latin typeface="Palatino Linotype" pitchFamily="18" charset="0"/>
              </a:rPr>
              <a:t>«</a:t>
            </a:r>
            <a:r>
              <a:rPr lang="ru-RU" sz="2400" b="1" i="1" dirty="0" err="1">
                <a:solidFill>
                  <a:schemeClr val="bg1"/>
                </a:solidFill>
                <a:latin typeface="Palatino Linotype" pitchFamily="18" charset="0"/>
              </a:rPr>
              <a:t>Мультилінгвальний</a:t>
            </a:r>
            <a:r>
              <a:rPr lang="ru-RU" sz="2400" b="1" i="1" dirty="0">
                <a:solidFill>
                  <a:schemeClr val="bg1"/>
                </a:solidFill>
                <a:latin typeface="Palatino Linotype" pitchFamily="18" charset="0"/>
              </a:rPr>
              <a:t> центр» (ауд. 307)</a:t>
            </a:r>
          </a:p>
        </p:txBody>
      </p:sp>
      <p:pic>
        <p:nvPicPr>
          <p:cNvPr id="10242" name="Picture 2" descr="G:\РОБОТА ПО УНІВЕРУ\ЗВІТИ різного рівня\Звіти про наукову УМ\2025\2 сем\Презентація\Мультилінгвальний центр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889" y="1747932"/>
            <a:ext cx="6949662" cy="516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210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G:\РОБОТА ПО УНІВЕРУ\ЗВІТИ різного рівня\Звіти про наукову УМ\2025\2 сем\5590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49" y="-99392"/>
            <a:ext cx="9186539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-1" y="-99392"/>
            <a:ext cx="9186539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b="1" dirty="0">
                <a:solidFill>
                  <a:schemeClr val="bg1"/>
                </a:solidFill>
                <a:latin typeface="Palatino Linotype" pitchFamily="18" charset="0"/>
              </a:rPr>
              <a:t>Наукові підрозділи кафедри </a:t>
            </a:r>
          </a:p>
          <a:p>
            <a:endParaRPr lang="uk-UA" sz="2400" b="1" i="1" dirty="0">
              <a:solidFill>
                <a:schemeClr val="bg1"/>
              </a:solidFill>
              <a:latin typeface="Palatino Linotype" pitchFamily="18" charset="0"/>
            </a:endParaRPr>
          </a:p>
          <a:p>
            <a:r>
              <a:rPr lang="uk-UA" sz="2400" i="1" dirty="0">
                <a:solidFill>
                  <a:schemeClr val="bg1"/>
                </a:solidFill>
                <a:latin typeface="Palatino Linotype" pitchFamily="18" charset="0"/>
              </a:rPr>
              <a:t>Науково-освітня лабораторія</a:t>
            </a:r>
          </a:p>
          <a:p>
            <a:r>
              <a:rPr lang="en-US" sz="2400" b="1" i="1" dirty="0">
                <a:solidFill>
                  <a:schemeClr val="bg1"/>
                </a:solidFill>
                <a:latin typeface="Palatino Linotype" pitchFamily="18" charset="0"/>
              </a:rPr>
              <a:t>«Academic English Space» (</a:t>
            </a:r>
            <a:r>
              <a:rPr lang="en-US" sz="2400" b="1" i="1" dirty="0" err="1">
                <a:solidFill>
                  <a:schemeClr val="bg1"/>
                </a:solidFill>
                <a:latin typeface="Palatino Linotype" pitchFamily="18" charset="0"/>
              </a:rPr>
              <a:t>ауд</a:t>
            </a:r>
            <a:r>
              <a:rPr lang="en-US" sz="2400" b="1" i="1" dirty="0">
                <a:solidFill>
                  <a:schemeClr val="bg1"/>
                </a:solidFill>
                <a:latin typeface="Palatino Linotype" pitchFamily="18" charset="0"/>
              </a:rPr>
              <a:t>. 309)</a:t>
            </a:r>
          </a:p>
          <a:p>
            <a:endParaRPr lang="ru-RU" sz="2400" b="1" i="1" dirty="0">
              <a:solidFill>
                <a:schemeClr val="bg1"/>
              </a:solidFill>
              <a:latin typeface="Palatino Linotype" pitchFamily="18" charset="0"/>
            </a:endParaRPr>
          </a:p>
        </p:txBody>
      </p:sp>
      <p:pic>
        <p:nvPicPr>
          <p:cNvPr id="11266" name="Picture 2" descr="G:\РОБОТА ПО УНІВЕРУ\ЗВІТИ різного рівня\Звіти про наукову УМ\2025\2 сем\Презентація\3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723" y="1628800"/>
            <a:ext cx="6767090" cy="504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8014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G:\РОБОТА ПО УНІВЕРУ\ЗВІТИ різного рівня\Звіти про наукову УМ\2025\2 сем\5590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49" y="-99392"/>
            <a:ext cx="9186539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-1" y="-99392"/>
            <a:ext cx="9186539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b="1" dirty="0">
                <a:solidFill>
                  <a:schemeClr val="bg1"/>
                </a:solidFill>
                <a:latin typeface="Palatino Linotype" pitchFamily="18" charset="0"/>
              </a:rPr>
              <a:t>Наукові підрозділи кафедри </a:t>
            </a:r>
          </a:p>
          <a:p>
            <a:endParaRPr lang="uk-UA" sz="2400" b="1" i="1" dirty="0">
              <a:solidFill>
                <a:schemeClr val="bg1"/>
              </a:solidFill>
              <a:latin typeface="Palatino Linotype" pitchFamily="18" charset="0"/>
            </a:endParaRPr>
          </a:p>
          <a:p>
            <a:r>
              <a:rPr lang="uk-UA" sz="2400" i="1" dirty="0">
                <a:solidFill>
                  <a:schemeClr val="bg1"/>
                </a:solidFill>
                <a:latin typeface="Palatino Linotype" pitchFamily="18" charset="0"/>
              </a:rPr>
              <a:t>Науково-освітня лабораторія</a:t>
            </a:r>
          </a:p>
          <a:p>
            <a:r>
              <a:rPr lang="en-US" sz="2400" b="1" i="1" dirty="0">
                <a:solidFill>
                  <a:schemeClr val="bg1"/>
                </a:solidFill>
                <a:latin typeface="Palatino Linotype" pitchFamily="18" charset="0"/>
              </a:rPr>
              <a:t>«Blended Learning Center» (</a:t>
            </a:r>
            <a:r>
              <a:rPr lang="en-US" sz="2400" b="1" i="1" dirty="0" err="1">
                <a:solidFill>
                  <a:schemeClr val="bg1"/>
                </a:solidFill>
                <a:latin typeface="Palatino Linotype" pitchFamily="18" charset="0"/>
              </a:rPr>
              <a:t>ауд</a:t>
            </a:r>
            <a:r>
              <a:rPr lang="en-US" sz="2400" b="1" i="1" dirty="0">
                <a:solidFill>
                  <a:schemeClr val="bg1"/>
                </a:solidFill>
                <a:latin typeface="Palatino Linotype" pitchFamily="18" charset="0"/>
              </a:rPr>
              <a:t>. 310)</a:t>
            </a:r>
            <a:endParaRPr lang="ru-RU" sz="2400" b="1" i="1" dirty="0">
              <a:solidFill>
                <a:schemeClr val="bg1"/>
              </a:solidFill>
              <a:latin typeface="Palatino Linotype" pitchFamily="18" charset="0"/>
            </a:endParaRPr>
          </a:p>
        </p:txBody>
      </p:sp>
      <p:pic>
        <p:nvPicPr>
          <p:cNvPr id="12290" name="Picture 2" descr="G:\РОБОТА ПО УНІВЕРУ\ЗВІТИ різного рівня\Звіти про наукову УМ\2025\2 сем\Презентація\310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55552"/>
            <a:ext cx="6768752" cy="508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53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G:\РОБОТА ПО УНІВЕРУ\ЗВІТИ різного рівня\Звіти про наукову УМ\2025\2 сем\5590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49" y="-99392"/>
            <a:ext cx="9186539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-1" y="-99392"/>
            <a:ext cx="9186539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b="1" dirty="0">
                <a:solidFill>
                  <a:schemeClr val="bg1"/>
                </a:solidFill>
                <a:latin typeface="Palatino Linotype" pitchFamily="18" charset="0"/>
              </a:rPr>
              <a:t>Конференції кафедри в 2025 році</a:t>
            </a:r>
          </a:p>
          <a:p>
            <a:endParaRPr lang="uk-UA" sz="1400" b="1" i="1" dirty="0">
              <a:solidFill>
                <a:schemeClr val="bg1"/>
              </a:solidFill>
              <a:latin typeface="Palatino Linotype" pitchFamily="18" charset="0"/>
            </a:endParaRPr>
          </a:p>
          <a:p>
            <a:r>
              <a:rPr lang="uk-UA" sz="2000" i="1" dirty="0">
                <a:solidFill>
                  <a:schemeClr val="bg1"/>
                </a:solidFill>
                <a:latin typeface="Palatino Linotype" pitchFamily="18" charset="0"/>
              </a:rPr>
              <a:t>ІІ Міжнародний науково-методичний форум </a:t>
            </a:r>
          </a:p>
          <a:p>
            <a:r>
              <a:rPr lang="uk-UA" sz="2000" i="1" dirty="0">
                <a:solidFill>
                  <a:schemeClr val="bg1"/>
                </a:solidFill>
                <a:latin typeface="Palatino Linotype" pitchFamily="18" charset="0"/>
              </a:rPr>
              <a:t>методистів, учителів-практиків, викладачів іноземних мов </a:t>
            </a:r>
          </a:p>
          <a:p>
            <a:r>
              <a:rPr lang="uk-UA" sz="2000" i="1" dirty="0">
                <a:solidFill>
                  <a:schemeClr val="bg1"/>
                </a:solidFill>
                <a:latin typeface="Palatino Linotype" pitchFamily="18" charset="0"/>
              </a:rPr>
              <a:t>«</a:t>
            </a:r>
            <a:r>
              <a:rPr lang="en-GB" sz="2000" b="1" i="1" dirty="0">
                <a:solidFill>
                  <a:schemeClr val="bg1"/>
                </a:solidFill>
                <a:latin typeface="Palatino Linotype" pitchFamily="18" charset="0"/>
              </a:rPr>
              <a:t>MULTILINGUAL REALM–2025</a:t>
            </a:r>
            <a:r>
              <a:rPr lang="en-GB" sz="2000" i="1" dirty="0">
                <a:solidFill>
                  <a:schemeClr val="bg1"/>
                </a:solidFill>
                <a:latin typeface="Palatino Linotype" pitchFamily="18" charset="0"/>
              </a:rPr>
              <a:t>»</a:t>
            </a:r>
            <a:endParaRPr lang="uk-UA" sz="2000" i="1" dirty="0">
              <a:solidFill>
                <a:schemeClr val="bg1"/>
              </a:solidFill>
              <a:latin typeface="Palatino Linotype" pitchFamily="18" charset="0"/>
            </a:endParaRPr>
          </a:p>
          <a:p>
            <a:r>
              <a:rPr lang="en-GB" sz="2000" i="1" dirty="0">
                <a:solidFill>
                  <a:schemeClr val="bg1"/>
                </a:solidFill>
                <a:latin typeface="Palatino Linotype" pitchFamily="18" charset="0"/>
              </a:rPr>
              <a:t>15–17 </a:t>
            </a:r>
            <a:r>
              <a:rPr lang="uk-UA" sz="2000" i="1" dirty="0">
                <a:solidFill>
                  <a:schemeClr val="bg1"/>
                </a:solidFill>
                <a:latin typeface="Palatino Linotype" pitchFamily="18" charset="0"/>
              </a:rPr>
              <a:t>квітня 2025 року</a:t>
            </a:r>
            <a:endParaRPr lang="ru-RU" sz="2000" b="1" i="1" dirty="0">
              <a:solidFill>
                <a:schemeClr val="bg1"/>
              </a:solidFill>
              <a:latin typeface="Palatino Linotype" pitchFamily="18" charset="0"/>
            </a:endParaRPr>
          </a:p>
        </p:txBody>
      </p:sp>
      <p:pic>
        <p:nvPicPr>
          <p:cNvPr id="13314" name="Picture 2" descr="G:\Деканат\ВИКЛАДАЧІ\Конференції\Конфи 2025\REALM2025\Пленер1\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4366578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G:\Деканат\ВИКЛАДАЧІ\Конференції\Конфи 2025\REALM2025\Пленер1\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91" y="4077073"/>
            <a:ext cx="4542193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201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G:\РОБОТА ПО УНІВЕРУ\ЗВІТИ різного рівня\Звіти про наукову УМ\2025\2 сем\5590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49" y="-99392"/>
            <a:ext cx="9186539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-1" y="-99392"/>
            <a:ext cx="9186539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b="1" dirty="0">
                <a:solidFill>
                  <a:schemeClr val="bg1"/>
                </a:solidFill>
                <a:latin typeface="Palatino Linotype" pitchFamily="18" charset="0"/>
              </a:rPr>
              <a:t>Конференції кафедри в 2025 році</a:t>
            </a:r>
          </a:p>
          <a:p>
            <a:endParaRPr lang="uk-UA" sz="1400" b="1" i="1" dirty="0">
              <a:solidFill>
                <a:schemeClr val="bg1"/>
              </a:solidFill>
              <a:latin typeface="Palatino Linotype" pitchFamily="18" charset="0"/>
            </a:endParaRPr>
          </a:p>
          <a:p>
            <a:r>
              <a:rPr lang="uk-UA" sz="2000" i="1" dirty="0">
                <a:solidFill>
                  <a:schemeClr val="bg1"/>
                </a:solidFill>
                <a:latin typeface="Palatino Linotype" pitchFamily="18" charset="0"/>
              </a:rPr>
              <a:t>ІІ Міжнародний науково-методичний форум </a:t>
            </a:r>
          </a:p>
          <a:p>
            <a:r>
              <a:rPr lang="uk-UA" sz="2000" i="1" dirty="0">
                <a:solidFill>
                  <a:schemeClr val="bg1"/>
                </a:solidFill>
                <a:latin typeface="Palatino Linotype" pitchFamily="18" charset="0"/>
              </a:rPr>
              <a:t>методистів, учителів-практиків, викладачів іноземних мов </a:t>
            </a:r>
          </a:p>
          <a:p>
            <a:r>
              <a:rPr lang="uk-UA" sz="2000" i="1" dirty="0">
                <a:solidFill>
                  <a:schemeClr val="bg1"/>
                </a:solidFill>
                <a:latin typeface="Palatino Linotype" pitchFamily="18" charset="0"/>
              </a:rPr>
              <a:t>«</a:t>
            </a:r>
            <a:r>
              <a:rPr lang="en-GB" sz="2000" b="1" i="1" dirty="0">
                <a:solidFill>
                  <a:schemeClr val="bg1"/>
                </a:solidFill>
                <a:latin typeface="Palatino Linotype" pitchFamily="18" charset="0"/>
              </a:rPr>
              <a:t>MULTILINGUAL REALM–2025</a:t>
            </a:r>
            <a:r>
              <a:rPr lang="en-GB" sz="2000" i="1" dirty="0">
                <a:solidFill>
                  <a:schemeClr val="bg1"/>
                </a:solidFill>
                <a:latin typeface="Palatino Linotype" pitchFamily="18" charset="0"/>
              </a:rPr>
              <a:t>»</a:t>
            </a:r>
            <a:endParaRPr lang="uk-UA" sz="2000" i="1" dirty="0">
              <a:solidFill>
                <a:schemeClr val="bg1"/>
              </a:solidFill>
              <a:latin typeface="Palatino Linotype" pitchFamily="18" charset="0"/>
            </a:endParaRPr>
          </a:p>
          <a:p>
            <a:r>
              <a:rPr lang="en-GB" sz="2000" i="1" dirty="0">
                <a:solidFill>
                  <a:schemeClr val="bg1"/>
                </a:solidFill>
                <a:latin typeface="Palatino Linotype" pitchFamily="18" charset="0"/>
              </a:rPr>
              <a:t>15–17 </a:t>
            </a:r>
            <a:r>
              <a:rPr lang="uk-UA" sz="2000" i="1" dirty="0">
                <a:solidFill>
                  <a:schemeClr val="bg1"/>
                </a:solidFill>
                <a:latin typeface="Palatino Linotype" pitchFamily="18" charset="0"/>
              </a:rPr>
              <a:t>квітня 2025 року</a:t>
            </a:r>
            <a:endParaRPr lang="ru-RU" sz="2000" b="1" i="1" dirty="0">
              <a:solidFill>
                <a:schemeClr val="bg1"/>
              </a:solidFill>
              <a:latin typeface="Palatino Linotype" pitchFamily="18" charset="0"/>
            </a:endParaRPr>
          </a:p>
        </p:txBody>
      </p:sp>
      <p:pic>
        <p:nvPicPr>
          <p:cNvPr id="13316" name="Picture 4" descr="G:\Деканат\ВИКЛАДАЧІ\Конференції\Конфи 2025\REALM2025\Пленар 2\Скрини\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5076564" cy="382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G:\РОБОТА ПО УНІВЕРУ\ЗВІТИ різного рівня\Звіти про наукову УМ\2025\2 сем\Презентація\Multilingu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62336"/>
            <a:ext cx="3548732" cy="502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349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G:\РОБОТА ПО УНІВЕРУ\ЗВІТИ різного рівня\Звіти про наукову УМ\2025\2 сем\5590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49" y="-99392"/>
            <a:ext cx="9186539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-1" y="-99392"/>
            <a:ext cx="9186539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b="1" dirty="0">
                <a:solidFill>
                  <a:schemeClr val="bg1"/>
                </a:solidFill>
                <a:latin typeface="Palatino Linotype" pitchFamily="18" charset="0"/>
              </a:rPr>
              <a:t>Конференції кафедри в 2025 році</a:t>
            </a:r>
          </a:p>
          <a:p>
            <a:endParaRPr lang="uk-UA" sz="1400" b="1" i="1" dirty="0">
              <a:solidFill>
                <a:schemeClr val="bg1"/>
              </a:solidFill>
              <a:latin typeface="Palatino Linotype" pitchFamily="18" charset="0"/>
            </a:endParaRPr>
          </a:p>
          <a:p>
            <a:r>
              <a:rPr lang="ru-RU" sz="2000" i="1" dirty="0">
                <a:solidFill>
                  <a:schemeClr val="bg1"/>
                </a:solidFill>
                <a:latin typeface="Palatino Linotype" pitchFamily="18" charset="0"/>
              </a:rPr>
              <a:t>X </a:t>
            </a:r>
            <a:r>
              <a:rPr lang="uk-UA" sz="2000" i="1" dirty="0">
                <a:solidFill>
                  <a:schemeClr val="bg1"/>
                </a:solidFill>
                <a:latin typeface="Palatino Linotype" pitchFamily="18" charset="0"/>
              </a:rPr>
              <a:t>Міжнародний науково-практичний семінар </a:t>
            </a:r>
          </a:p>
          <a:p>
            <a:r>
              <a:rPr lang="uk-UA" sz="2000" i="1" dirty="0">
                <a:solidFill>
                  <a:schemeClr val="bg1"/>
                </a:solidFill>
                <a:latin typeface="Palatino Linotype" pitchFamily="18" charset="0"/>
              </a:rPr>
              <a:t>«</a:t>
            </a:r>
            <a:r>
              <a:rPr lang="uk-UA" sz="2000" b="1" i="1" dirty="0">
                <a:solidFill>
                  <a:schemeClr val="bg1"/>
                </a:solidFill>
                <a:latin typeface="Palatino Linotype" pitchFamily="18" charset="0"/>
              </a:rPr>
              <a:t>Гуманітарні науки: </a:t>
            </a:r>
            <a:r>
              <a:rPr lang="uk-UA" sz="2000" b="1" i="1" dirty="0" err="1">
                <a:solidFill>
                  <a:schemeClr val="bg1"/>
                </a:solidFill>
                <a:latin typeface="Palatino Linotype" pitchFamily="18" charset="0"/>
              </a:rPr>
              <a:t>cучасна</a:t>
            </a:r>
            <a:r>
              <a:rPr lang="uk-UA" sz="2000" b="1" i="1" dirty="0">
                <a:solidFill>
                  <a:schemeClr val="bg1"/>
                </a:solidFill>
                <a:latin typeface="Palatino Linotype" pitchFamily="18" charset="0"/>
              </a:rPr>
              <a:t> наукова парадигма</a:t>
            </a:r>
            <a:r>
              <a:rPr lang="ru-RU" sz="2000" i="1" dirty="0">
                <a:solidFill>
                  <a:schemeClr val="bg1"/>
                </a:solidFill>
                <a:latin typeface="Palatino Linotype" pitchFamily="18" charset="0"/>
              </a:rPr>
              <a:t>»</a:t>
            </a:r>
          </a:p>
          <a:p>
            <a:r>
              <a:rPr lang="ru-RU" sz="2000" i="1" dirty="0">
                <a:solidFill>
                  <a:schemeClr val="bg1"/>
                </a:solidFill>
                <a:latin typeface="Palatino Linotype" pitchFamily="18" charset="0"/>
              </a:rPr>
              <a:t>15-16 </a:t>
            </a:r>
            <a:r>
              <a:rPr lang="ru-RU" sz="2000" i="1" dirty="0" err="1">
                <a:solidFill>
                  <a:schemeClr val="bg1"/>
                </a:solidFill>
                <a:latin typeface="Palatino Linotype" pitchFamily="18" charset="0"/>
              </a:rPr>
              <a:t>травня</a:t>
            </a:r>
            <a:r>
              <a:rPr lang="ru-RU" sz="2000" i="1" dirty="0">
                <a:solidFill>
                  <a:schemeClr val="bg1"/>
                </a:solidFill>
                <a:latin typeface="Palatino Linotype" pitchFamily="18" charset="0"/>
              </a:rPr>
              <a:t>  2025 року</a:t>
            </a:r>
            <a:endParaRPr lang="ru-RU" sz="2000" b="1" i="1" dirty="0">
              <a:solidFill>
                <a:schemeClr val="bg1"/>
              </a:solidFill>
              <a:latin typeface="Palatino Linotype" pitchFamily="18" charset="0"/>
            </a:endParaRPr>
          </a:p>
        </p:txBody>
      </p:sp>
      <p:pic>
        <p:nvPicPr>
          <p:cNvPr id="14338" name="Picture 2" descr="C:\Users\ПНПУ\Downloads\Збірник Гуманітарна 2025-1_page-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830" y="1844824"/>
            <a:ext cx="3456384" cy="485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061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G:\РОБОТА ПО УНІВЕРУ\ЗВІТИ різного рівня\Звіти про наукову УМ\2025\2 сем\55904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35" y="17240"/>
            <a:ext cx="9177535" cy="68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23528" y="80628"/>
            <a:ext cx="8136904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dirty="0">
                <a:solidFill>
                  <a:schemeClr val="bg1"/>
                </a:solidFill>
                <a:latin typeface="Palatino Linotype" pitchFamily="18" charset="0"/>
              </a:rPr>
              <a:t>Отримання вченого звання професора</a:t>
            </a:r>
            <a:r>
              <a:rPr lang="uk-UA" sz="2800" dirty="0">
                <a:latin typeface="Palatino Linotype" pitchFamily="18" charset="0"/>
              </a:rPr>
              <a:t>. </a:t>
            </a:r>
          </a:p>
        </p:txBody>
      </p:sp>
      <p:pic>
        <p:nvPicPr>
          <p:cNvPr id="2050" name="Picture 2" descr="E:\НОВИНИ ННІ ІМ\ЗУЄНКО\Зуєнко - атестат професора\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4" y="908720"/>
            <a:ext cx="3982244" cy="304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НОВИНИ ННІ ІМ\ЗУЄНКО\Зуєнко - атестат професора\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30852" y="1576743"/>
            <a:ext cx="2736081" cy="773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8616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G:\РОБОТА ПО УНІВЕРУ\ЗВІТИ різного рівня\Звіти про наукову УМ\2025\2 сем\5590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49" y="-99392"/>
            <a:ext cx="9186539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-1" y="-99392"/>
            <a:ext cx="9186539" cy="972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b="1" dirty="0">
                <a:solidFill>
                  <a:schemeClr val="bg1"/>
                </a:solidFill>
                <a:latin typeface="Palatino Linotype" pitchFamily="18" charset="0"/>
              </a:rPr>
              <a:t>Міжнародні стажування викладачів </a:t>
            </a:r>
          </a:p>
          <a:p>
            <a:endParaRPr lang="uk-UA" sz="1400" b="1" i="1" dirty="0">
              <a:solidFill>
                <a:schemeClr val="bg1"/>
              </a:solidFill>
              <a:latin typeface="Palatino Linotype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0687"/>
            <a:ext cx="4211960" cy="2928879"/>
          </a:xfrm>
          <a:prstGeom prst="rect">
            <a:avLst/>
          </a:prstGeom>
        </p:spPr>
      </p:pic>
      <p:pic>
        <p:nvPicPr>
          <p:cNvPr id="16386" name="Picture 2" descr="G:\Деканат\ВИКЛАДАЧІ\Міжнародні стажування\стаж2025\rakhno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07987"/>
            <a:ext cx="4229737" cy="294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G:\Деканат\ВИКЛАДАЧІ\Міжнародні стажування\стаж2025\shramko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50" y="3999895"/>
            <a:ext cx="4218509" cy="295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G:\РОБОТА ПО УНІВЕРУ\ЗВІТИ різного рівня\Звіти про наукову УМ\2025\2 сем\Презентація\Черчата стаж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55118" y="3195357"/>
            <a:ext cx="3135825" cy="418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4171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G:\РОБОТА ПО УНІВЕРУ\ЗВІТИ різного рівня\Звіти про наукову УМ\2025\2 сем\5590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49" y="-99392"/>
            <a:ext cx="9186539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-1" y="-99392"/>
            <a:ext cx="9186539" cy="1728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b="1" dirty="0">
                <a:solidFill>
                  <a:schemeClr val="bg1"/>
                </a:solidFill>
                <a:latin typeface="Palatino Linotype" pitchFamily="18" charset="0"/>
              </a:rPr>
              <a:t>Публікації викладачів кафедри</a:t>
            </a:r>
          </a:p>
          <a:p>
            <a:endParaRPr lang="uk-UA" sz="2400" b="1" i="1" dirty="0">
              <a:solidFill>
                <a:schemeClr val="bg1"/>
              </a:solidFill>
              <a:latin typeface="Palatino Linotype" pitchFamily="18" charset="0"/>
            </a:endParaRPr>
          </a:p>
          <a:p>
            <a:r>
              <a:rPr lang="uk-UA" sz="2400" b="1" i="1" dirty="0">
                <a:solidFill>
                  <a:schemeClr val="bg1"/>
                </a:solidFill>
                <a:latin typeface="Palatino Linotype" pitchFamily="18" charset="0"/>
              </a:rPr>
              <a:t>у </a:t>
            </a:r>
            <a:r>
              <a:rPr lang="uk-UA" sz="2400" b="1" i="1" dirty="0" err="1">
                <a:solidFill>
                  <a:schemeClr val="bg1"/>
                </a:solidFill>
                <a:latin typeface="Palatino Linotype" pitchFamily="18" charset="0"/>
              </a:rPr>
              <a:t>наукометричних</a:t>
            </a:r>
            <a:r>
              <a:rPr lang="uk-UA" sz="2400" b="1" i="1" dirty="0">
                <a:solidFill>
                  <a:schemeClr val="bg1"/>
                </a:solidFill>
                <a:latin typeface="Palatino Linotype" pitchFamily="18" charset="0"/>
              </a:rPr>
              <a:t> виданнях, </a:t>
            </a:r>
          </a:p>
          <a:p>
            <a:r>
              <a:rPr lang="uk-UA" sz="2400" b="1" i="1" dirty="0">
                <a:solidFill>
                  <a:schemeClr val="bg1"/>
                </a:solidFill>
                <a:latin typeface="Palatino Linotype" pitchFamily="18" charset="0"/>
              </a:rPr>
              <a:t>індексованих </a:t>
            </a:r>
            <a:r>
              <a:rPr lang="en-US" sz="2400" b="1" i="1" dirty="0">
                <a:solidFill>
                  <a:schemeClr val="bg1"/>
                </a:solidFill>
                <a:latin typeface="Palatino Linotype" pitchFamily="18" charset="0"/>
              </a:rPr>
              <a:t>Scopus, Web of Science</a:t>
            </a:r>
            <a:endParaRPr lang="uk-UA" sz="2400" b="1" i="1" dirty="0">
              <a:solidFill>
                <a:schemeClr val="bg1"/>
              </a:solidFill>
              <a:latin typeface="Palatino Linotype" pitchFamily="18" charset="0"/>
            </a:endParaRPr>
          </a:p>
          <a:p>
            <a:endParaRPr lang="uk-UA" sz="1400" b="1" i="1" dirty="0">
              <a:solidFill>
                <a:schemeClr val="bg1"/>
              </a:solidFill>
              <a:latin typeface="Palatino Linotype" pitchFamily="18" charset="0"/>
            </a:endParaRPr>
          </a:p>
        </p:txBody>
      </p:sp>
      <p:pic>
        <p:nvPicPr>
          <p:cNvPr id="15362" name="Picture 2" descr="G:\РОБОТА ПО УНІВЕРУ\ЗВІТИ різного рівня\Звіти про наукову УМ\2025\2 сем\Презентація\Зуєнко вебк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8362950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0" y="5245100"/>
            <a:ext cx="9186539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 err="1">
                <a:solidFill>
                  <a:schemeClr val="bg1"/>
                </a:solidFill>
                <a:latin typeface="Palatino Linotype" pitchFamily="18" charset="0"/>
              </a:rPr>
              <a:t>Basenko</a:t>
            </a:r>
            <a:r>
              <a:rPr lang="en-GB" sz="2000" dirty="0">
                <a:solidFill>
                  <a:schemeClr val="bg1"/>
                </a:solidFill>
                <a:latin typeface="Palatino Linotype" pitchFamily="18" charset="0"/>
              </a:rPr>
              <a:t> R., </a:t>
            </a:r>
            <a:r>
              <a:rPr lang="en-GB" sz="2000" dirty="0" err="1">
                <a:solidFill>
                  <a:schemeClr val="bg1"/>
                </a:solidFill>
                <a:latin typeface="Palatino Linotype" pitchFamily="18" charset="0"/>
              </a:rPr>
              <a:t>Grynova</a:t>
            </a:r>
            <a:r>
              <a:rPr lang="en-GB" sz="2000" dirty="0">
                <a:solidFill>
                  <a:schemeClr val="bg1"/>
                </a:solidFill>
                <a:latin typeface="Palatino Linotype" pitchFamily="18" charset="0"/>
              </a:rPr>
              <a:t> M., </a:t>
            </a:r>
            <a:r>
              <a:rPr lang="en-GB" sz="2000" dirty="0" err="1">
                <a:solidFill>
                  <a:schemeClr val="bg1"/>
                </a:solidFill>
                <a:latin typeface="Palatino Linotype" pitchFamily="18" charset="0"/>
              </a:rPr>
              <a:t>Fazan</a:t>
            </a:r>
            <a:r>
              <a:rPr lang="en-GB" sz="2000" dirty="0">
                <a:solidFill>
                  <a:schemeClr val="bg1"/>
                </a:solidFill>
                <a:latin typeface="Palatino Linotype" pitchFamily="18" charset="0"/>
              </a:rPr>
              <a:t> V., </a:t>
            </a:r>
            <a:r>
              <a:rPr lang="en-GB" sz="2000" dirty="0" err="1">
                <a:solidFill>
                  <a:schemeClr val="bg1"/>
                </a:solidFill>
                <a:latin typeface="Palatino Linotype" pitchFamily="18" charset="0"/>
              </a:rPr>
              <a:t>Zuyenko</a:t>
            </a:r>
            <a:r>
              <a:rPr lang="en-GB" sz="2000" dirty="0">
                <a:solidFill>
                  <a:schemeClr val="bg1"/>
                </a:solidFill>
                <a:latin typeface="Palatino Linotype" pitchFamily="18" charset="0"/>
              </a:rPr>
              <a:t> M., </a:t>
            </a:r>
            <a:r>
              <a:rPr lang="en-GB" sz="2000" dirty="0" err="1">
                <a:solidFill>
                  <a:schemeClr val="bg1"/>
                </a:solidFill>
                <a:latin typeface="Palatino Linotype" pitchFamily="18" charset="0"/>
              </a:rPr>
              <a:t>Miroshnychenko</a:t>
            </a:r>
            <a:r>
              <a:rPr lang="en-GB" sz="2000" dirty="0">
                <a:solidFill>
                  <a:schemeClr val="bg1"/>
                </a:solidFill>
                <a:latin typeface="Palatino Linotype" pitchFamily="18" charset="0"/>
              </a:rPr>
              <a:t> V. Holistic Education Concept: Historical-Pedagogical, Legal, Sociocultural Foundations of Institutionalization in the European Social Space. Testing, Psychometrics, Methodology in Applied Psychology. 2025. Vol. 32. No. S 4. P. 2183-2189. </a:t>
            </a:r>
            <a:endParaRPr lang="ru-RU" sz="2000" i="1" dirty="0">
              <a:solidFill>
                <a:schemeClr val="bg1"/>
              </a:solidFill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5644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G:\РОБОТА ПО УНІВЕРУ\ЗВІТИ різного рівня\Звіти про наукову УМ\2025\2 сем\5590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49" y="-99392"/>
            <a:ext cx="9186539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-1" y="-99392"/>
            <a:ext cx="9186539" cy="1728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b="1" dirty="0">
                <a:solidFill>
                  <a:schemeClr val="bg1"/>
                </a:solidFill>
                <a:latin typeface="Palatino Linotype" pitchFamily="18" charset="0"/>
              </a:rPr>
              <a:t>Публікації викладачів кафедри</a:t>
            </a:r>
          </a:p>
          <a:p>
            <a:endParaRPr lang="uk-UA" sz="2400" b="1" i="1" dirty="0">
              <a:solidFill>
                <a:schemeClr val="bg1"/>
              </a:solidFill>
              <a:latin typeface="Palatino Linotype" pitchFamily="18" charset="0"/>
            </a:endParaRPr>
          </a:p>
          <a:p>
            <a:r>
              <a:rPr lang="uk-UA" sz="2400" b="1" i="1" dirty="0">
                <a:solidFill>
                  <a:schemeClr val="bg1"/>
                </a:solidFill>
                <a:latin typeface="Palatino Linotype" pitchFamily="18" charset="0"/>
              </a:rPr>
              <a:t>в інших </a:t>
            </a:r>
            <a:r>
              <a:rPr lang="uk-UA" sz="2400" b="1" i="1" dirty="0" err="1">
                <a:solidFill>
                  <a:schemeClr val="bg1"/>
                </a:solidFill>
                <a:latin typeface="Palatino Linotype" pitchFamily="18" charset="0"/>
              </a:rPr>
              <a:t>наукометричних</a:t>
            </a:r>
            <a:r>
              <a:rPr lang="uk-UA" sz="2400" b="1" i="1" dirty="0">
                <a:solidFill>
                  <a:schemeClr val="bg1"/>
                </a:solidFill>
                <a:latin typeface="Palatino Linotype" pitchFamily="18" charset="0"/>
              </a:rPr>
              <a:t> виданнях</a:t>
            </a:r>
            <a:endParaRPr lang="uk-UA" sz="1400" b="1" i="1" dirty="0">
              <a:solidFill>
                <a:schemeClr val="bg1"/>
              </a:solidFill>
              <a:latin typeface="Palatino Linotype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067944" y="2420888"/>
            <a:ext cx="4932040" cy="2564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000" dirty="0" err="1">
                <a:solidFill>
                  <a:schemeClr val="bg1"/>
                </a:solidFill>
                <a:latin typeface="Palatino Linotype" pitchFamily="18" charset="0"/>
              </a:rPr>
              <a:t>Черчата</a:t>
            </a:r>
            <a:r>
              <a:rPr lang="uk-UA" sz="2000" dirty="0">
                <a:solidFill>
                  <a:schemeClr val="bg1"/>
                </a:solidFill>
                <a:latin typeface="Palatino Linotype" pitchFamily="18" charset="0"/>
              </a:rPr>
              <a:t> Л., Король Л. Навчання </a:t>
            </a:r>
          </a:p>
          <a:p>
            <a:r>
              <a:rPr lang="uk-UA" sz="2000" dirty="0">
                <a:solidFill>
                  <a:schemeClr val="bg1"/>
                </a:solidFill>
                <a:latin typeface="Palatino Linotype" pitchFamily="18" charset="0"/>
              </a:rPr>
              <a:t>жанрового розмаїття </a:t>
            </a:r>
            <a:r>
              <a:rPr lang="uk-UA" sz="2000" dirty="0" err="1">
                <a:solidFill>
                  <a:schemeClr val="bg1"/>
                </a:solidFill>
                <a:latin typeface="Palatino Linotype" pitchFamily="18" charset="0"/>
              </a:rPr>
              <a:t>іноземномовного</a:t>
            </a:r>
            <a:r>
              <a:rPr lang="uk-UA" sz="2000" dirty="0">
                <a:solidFill>
                  <a:schemeClr val="bg1"/>
                </a:solidFill>
                <a:latin typeface="Palatino Linotype" pitchFamily="18" charset="0"/>
              </a:rPr>
              <a:t> академічного письма здобувачів </a:t>
            </a:r>
          </a:p>
          <a:p>
            <a:r>
              <a:rPr lang="uk-UA" sz="2000" dirty="0">
                <a:solidFill>
                  <a:schemeClr val="bg1"/>
                </a:solidFill>
                <a:latin typeface="Palatino Linotype" pitchFamily="18" charset="0"/>
              </a:rPr>
              <a:t>другого (магістерського) рівня вищої </a:t>
            </a:r>
          </a:p>
          <a:p>
            <a:r>
              <a:rPr lang="uk-UA" sz="2000" dirty="0">
                <a:solidFill>
                  <a:schemeClr val="bg1"/>
                </a:solidFill>
                <a:latin typeface="Palatino Linotype" pitchFamily="18" charset="0"/>
              </a:rPr>
              <a:t>освіти. </a:t>
            </a:r>
            <a:r>
              <a:rPr lang="en-GB" sz="2000" dirty="0" err="1">
                <a:solidFill>
                  <a:schemeClr val="bg1"/>
                </a:solidFill>
                <a:latin typeface="Palatino Linotype" pitchFamily="18" charset="0"/>
              </a:rPr>
              <a:t>Studia</a:t>
            </a:r>
            <a:r>
              <a:rPr lang="en-GB" sz="2000" dirty="0">
                <a:solidFill>
                  <a:schemeClr val="bg1"/>
                </a:solidFill>
                <a:latin typeface="Palatino Linotype" pitchFamily="18" charset="0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Palatino Linotype" pitchFamily="18" charset="0"/>
              </a:rPr>
              <a:t>Methodologica</a:t>
            </a:r>
            <a:r>
              <a:rPr lang="en-GB" sz="2000" dirty="0">
                <a:solidFill>
                  <a:schemeClr val="bg1"/>
                </a:solidFill>
                <a:latin typeface="Palatino Linotype" pitchFamily="18" charset="0"/>
              </a:rPr>
              <a:t>. 2025. </a:t>
            </a:r>
          </a:p>
          <a:p>
            <a:r>
              <a:rPr lang="uk-UA" sz="2000" dirty="0">
                <a:solidFill>
                  <a:schemeClr val="bg1"/>
                </a:solidFill>
                <a:latin typeface="Palatino Linotype" pitchFamily="18" charset="0"/>
              </a:rPr>
              <a:t>Вип. 59. С. 321–334. </a:t>
            </a:r>
          </a:p>
          <a:p>
            <a:r>
              <a:rPr lang="en-GB" sz="2000" dirty="0">
                <a:solidFill>
                  <a:schemeClr val="bg1"/>
                </a:solidFill>
                <a:latin typeface="Palatino Linotype" pitchFamily="18" charset="0"/>
              </a:rPr>
              <a:t>https://doi.org/10.32782/2307-1222.2025-59-28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3104" t="1928" r="3429" b="1606"/>
          <a:stretch/>
        </p:blipFill>
        <p:spPr>
          <a:xfrm>
            <a:off x="28724" y="1636367"/>
            <a:ext cx="3624929" cy="52507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040" y="5517231"/>
            <a:ext cx="2664296" cy="7221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01128" y="4077072"/>
            <a:ext cx="1080120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93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G:\РОБОТА ПО УНІВЕРУ\ЗВІТИ різного рівня\Звіти про наукову УМ\2025\2 сем\5590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5216"/>
            <a:ext cx="9212684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-1" y="-99392"/>
            <a:ext cx="9186539" cy="1728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b="1" dirty="0">
                <a:solidFill>
                  <a:schemeClr val="bg1"/>
                </a:solidFill>
                <a:latin typeface="Palatino Linotype" pitchFamily="18" charset="0"/>
              </a:rPr>
              <a:t>Публікації викладачів кафедри</a:t>
            </a:r>
          </a:p>
          <a:p>
            <a:endParaRPr lang="uk-UA" sz="2400" b="1" i="1" dirty="0">
              <a:solidFill>
                <a:schemeClr val="bg1"/>
              </a:solidFill>
              <a:latin typeface="Palatino Linotype" pitchFamily="18" charset="0"/>
            </a:endParaRPr>
          </a:p>
          <a:p>
            <a:r>
              <a:rPr lang="uk-UA" sz="2400" b="1" i="1" dirty="0">
                <a:solidFill>
                  <a:schemeClr val="bg1"/>
                </a:solidFill>
                <a:latin typeface="Palatino Linotype" pitchFamily="18" charset="0"/>
              </a:rPr>
              <a:t>в інших </a:t>
            </a:r>
            <a:r>
              <a:rPr lang="uk-UA" sz="2400" b="1" i="1" dirty="0" err="1">
                <a:solidFill>
                  <a:schemeClr val="bg1"/>
                </a:solidFill>
                <a:latin typeface="Palatino Linotype" pitchFamily="18" charset="0"/>
              </a:rPr>
              <a:t>наукометричних</a:t>
            </a:r>
            <a:r>
              <a:rPr lang="uk-UA" sz="2400" b="1" i="1" dirty="0">
                <a:solidFill>
                  <a:schemeClr val="bg1"/>
                </a:solidFill>
                <a:latin typeface="Palatino Linotype" pitchFamily="18" charset="0"/>
              </a:rPr>
              <a:t> виданнях</a:t>
            </a:r>
            <a:endParaRPr lang="uk-UA" sz="1400" b="1" i="1" dirty="0">
              <a:solidFill>
                <a:schemeClr val="bg1"/>
              </a:solidFill>
              <a:latin typeface="Palatino Linotype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851920" y="1628800"/>
            <a:ext cx="5112568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000" dirty="0">
                <a:solidFill>
                  <a:schemeClr val="bg1"/>
                </a:solidFill>
                <a:latin typeface="Palatino Linotype" pitchFamily="18" charset="0"/>
              </a:rPr>
              <a:t>І</a:t>
            </a:r>
            <a:r>
              <a:rPr lang="en-GB" sz="2000" dirty="0" err="1">
                <a:solidFill>
                  <a:schemeClr val="bg1"/>
                </a:solidFill>
                <a:latin typeface="Palatino Linotype" pitchFamily="18" charset="0"/>
              </a:rPr>
              <a:t>ndex</a:t>
            </a:r>
            <a:r>
              <a:rPr lang="en-GB" sz="2000" dirty="0">
                <a:solidFill>
                  <a:schemeClr val="bg1"/>
                </a:solidFill>
                <a:latin typeface="Palatino Linotype" pitchFamily="18" charset="0"/>
              </a:rPr>
              <a:t> Copernicus (</a:t>
            </a:r>
            <a:r>
              <a:rPr lang="uk-UA" sz="2000" dirty="0">
                <a:solidFill>
                  <a:schemeClr val="bg1"/>
                </a:solidFill>
                <a:latin typeface="Palatino Linotype" pitchFamily="18" charset="0"/>
              </a:rPr>
              <a:t>Польща), </a:t>
            </a:r>
          </a:p>
          <a:p>
            <a:r>
              <a:rPr lang="en-GB" sz="2000" dirty="0">
                <a:solidFill>
                  <a:schemeClr val="bg1"/>
                </a:solidFill>
                <a:latin typeface="Palatino Linotype" pitchFamily="18" charset="0"/>
              </a:rPr>
              <a:t>Norwegian Register for Scientific Journals, Series and Publishers (</a:t>
            </a:r>
            <a:r>
              <a:rPr lang="uk-UA" sz="2000" dirty="0">
                <a:solidFill>
                  <a:schemeClr val="bg1"/>
                </a:solidFill>
                <a:latin typeface="Palatino Linotype" pitchFamily="18" charset="0"/>
              </a:rPr>
              <a:t>Норвегія), </a:t>
            </a:r>
          </a:p>
          <a:p>
            <a:r>
              <a:rPr lang="en-GB" sz="2000" dirty="0">
                <a:solidFill>
                  <a:schemeClr val="bg1"/>
                </a:solidFill>
                <a:latin typeface="Palatino Linotype" pitchFamily="18" charset="0"/>
              </a:rPr>
              <a:t>ERIH PLUS (</a:t>
            </a:r>
            <a:r>
              <a:rPr lang="uk-UA" sz="2000" dirty="0">
                <a:solidFill>
                  <a:schemeClr val="bg1"/>
                </a:solidFill>
                <a:latin typeface="Palatino Linotype" pitchFamily="18" charset="0"/>
              </a:rPr>
              <a:t>Норвегія).</a:t>
            </a:r>
            <a:endParaRPr lang="en-GB" sz="2000" dirty="0">
              <a:solidFill>
                <a:schemeClr val="bg1"/>
              </a:solidFill>
              <a:latin typeface="Palatino Linotype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3749" t="2055" r="3159" b="1789"/>
          <a:stretch/>
        </p:blipFill>
        <p:spPr>
          <a:xfrm>
            <a:off x="-1" y="1556792"/>
            <a:ext cx="3652424" cy="5270276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3851920" y="3789040"/>
            <a:ext cx="5292080" cy="2564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000" dirty="0" err="1">
                <a:solidFill>
                  <a:schemeClr val="bg1"/>
                </a:solidFill>
                <a:latin typeface="Palatino Linotype" pitchFamily="18" charset="0"/>
              </a:rPr>
              <a:t>Черчата</a:t>
            </a:r>
            <a:r>
              <a:rPr lang="uk-UA" sz="2000" dirty="0">
                <a:solidFill>
                  <a:schemeClr val="bg1"/>
                </a:solidFill>
                <a:latin typeface="Palatino Linotype" pitchFamily="18" charset="0"/>
              </a:rPr>
              <a:t> Л. М., Король Л. Л. Штучний інтелект та академічне письмо: нові можливості формування навичок майбутнього фахівця Педагогічні науки: теорія та практика. 2025. Вип. 2. С. 223–229. </a:t>
            </a:r>
          </a:p>
          <a:p>
            <a:r>
              <a:rPr lang="en-GB" sz="2000" dirty="0">
                <a:solidFill>
                  <a:schemeClr val="bg1"/>
                </a:solidFill>
                <a:latin typeface="Palatino Linotype" pitchFamily="18" charset="0"/>
              </a:rPr>
              <a:t>https://doi.org/10.26661/2786-5622-2025-2-29</a:t>
            </a:r>
          </a:p>
        </p:txBody>
      </p:sp>
    </p:spTree>
    <p:extLst>
      <p:ext uri="{BB962C8B-B14F-4D97-AF65-F5344CB8AC3E}">
        <p14:creationId xmlns:p14="http://schemas.microsoft.com/office/powerpoint/2010/main" val="10648044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G:\РОБОТА ПО УНІВЕРУ\ЗВІТИ різного рівня\Звіти про наукову УМ\2025\2 сем\5590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5216"/>
            <a:ext cx="9212684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-1" y="-99392"/>
            <a:ext cx="9186539" cy="1728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b="1" dirty="0">
                <a:solidFill>
                  <a:schemeClr val="bg1"/>
                </a:solidFill>
                <a:latin typeface="Palatino Linotype" pitchFamily="18" charset="0"/>
              </a:rPr>
              <a:t>Публікації викладачів кафедри</a:t>
            </a:r>
          </a:p>
          <a:p>
            <a:endParaRPr lang="uk-UA" sz="2400" b="1" i="1" dirty="0">
              <a:solidFill>
                <a:schemeClr val="bg1"/>
              </a:solidFill>
              <a:latin typeface="Palatino Linotype" pitchFamily="18" charset="0"/>
            </a:endParaRPr>
          </a:p>
          <a:p>
            <a:r>
              <a:rPr lang="uk-UA" sz="2400" b="1" i="1" dirty="0">
                <a:solidFill>
                  <a:schemeClr val="bg1"/>
                </a:solidFill>
                <a:latin typeface="Palatino Linotype" pitchFamily="18" charset="0"/>
              </a:rPr>
              <a:t>у збірниках матеріалів конференції </a:t>
            </a:r>
            <a:endParaRPr lang="uk-UA" sz="1400" b="1" i="1" dirty="0">
              <a:solidFill>
                <a:schemeClr val="bg1"/>
              </a:solidFill>
              <a:latin typeface="Palatino Linotype" pitchFamily="18" charset="0"/>
            </a:endParaRPr>
          </a:p>
        </p:txBody>
      </p:sp>
      <p:pic>
        <p:nvPicPr>
          <p:cNvPr id="28674" name="Picture 2" descr="G:\РОБОТА ПО УНІВЕРУ\ЗВІТИ різного рівня\Звіти про наукову УМ\2025\2 сем\Презентація\Австрія тези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76" y="1641376"/>
            <a:ext cx="7056784" cy="499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9135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G:\РОБОТА ПО УНІВЕРУ\ЗВІТИ різного рівня\Звіти про наукову УМ\2025\2 сем\5590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5216"/>
            <a:ext cx="9212684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-1" y="-99392"/>
            <a:ext cx="9186539" cy="1728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b="1" dirty="0">
                <a:solidFill>
                  <a:schemeClr val="bg1"/>
                </a:solidFill>
                <a:latin typeface="Palatino Linotype" pitchFamily="18" charset="0"/>
              </a:rPr>
              <a:t>Публікації викладачів кафедри</a:t>
            </a:r>
          </a:p>
          <a:p>
            <a:endParaRPr lang="uk-UA" sz="2400" b="1" i="1" dirty="0">
              <a:solidFill>
                <a:schemeClr val="bg1"/>
              </a:solidFill>
              <a:latin typeface="Palatino Linotype" pitchFamily="18" charset="0"/>
            </a:endParaRPr>
          </a:p>
          <a:p>
            <a:r>
              <a:rPr lang="uk-UA" sz="2400" b="1" i="1" dirty="0">
                <a:solidFill>
                  <a:schemeClr val="bg1"/>
                </a:solidFill>
                <a:latin typeface="Palatino Linotype" pitchFamily="18" charset="0"/>
              </a:rPr>
              <a:t>у фахових виданнях</a:t>
            </a:r>
            <a:endParaRPr lang="uk-UA" sz="1400" b="1" i="1" dirty="0">
              <a:solidFill>
                <a:schemeClr val="bg1"/>
              </a:solidFill>
              <a:latin typeface="Palatino Linotype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79C875-A766-4E27-BB3A-8ED09ACAD1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3404348" cy="49411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EDE64E5-748C-4FA2-ABD6-2F845BF940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109" y="3173919"/>
            <a:ext cx="4829024" cy="142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7386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G:\РОБОТА ПО УНІВЕРУ\ЗВІТИ різного рівня\Звіти про наукову УМ\2025\2 сем\5590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85216"/>
            <a:ext cx="9321203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-1" y="-99392"/>
            <a:ext cx="9186539" cy="12667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b="1" dirty="0">
                <a:solidFill>
                  <a:schemeClr val="bg1"/>
                </a:solidFill>
                <a:latin typeface="Palatino Linotype" pitchFamily="18" charset="0"/>
              </a:rPr>
              <a:t>Участь викладачів у конференціях</a:t>
            </a:r>
          </a:p>
          <a:p>
            <a:r>
              <a:rPr lang="uk-UA" sz="3200" b="1" i="1" dirty="0">
                <a:solidFill>
                  <a:schemeClr val="bg1"/>
                </a:solidFill>
                <a:latin typeface="Palatino Linotype" pitchFamily="18" charset="0"/>
              </a:rPr>
              <a:t>Міжнародних</a:t>
            </a:r>
          </a:p>
          <a:p>
            <a:endParaRPr lang="uk-UA" sz="2400" b="1" i="1" dirty="0">
              <a:solidFill>
                <a:schemeClr val="bg1"/>
              </a:solidFill>
              <a:latin typeface="Palatino Linotype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167338"/>
            <a:ext cx="3888432" cy="55363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2944" y="1939146"/>
            <a:ext cx="4608512" cy="327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440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G:\РОБОТА ПО УНІВЕРУ\ЗВІТИ різного рівня\Звіти про наукову УМ\2025\2 сем\5590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85216"/>
            <a:ext cx="9321203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4"/>
          <a:stretch>
            <a:fillRect/>
          </a:stretch>
        </p:blipFill>
        <p:spPr>
          <a:xfrm>
            <a:off x="16396" y="764704"/>
            <a:ext cx="4355976" cy="58089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4" y="694544"/>
            <a:ext cx="4200472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284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G:\РОБОТА ПО УНІВЕРУ\ЗВІТИ різного рівня\Звіти про наукову УМ\2025\2 сем\5590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85216"/>
            <a:ext cx="9321203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20688"/>
            <a:ext cx="4228524" cy="59492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t="3454" r="1875"/>
          <a:stretch/>
        </p:blipFill>
        <p:spPr>
          <a:xfrm>
            <a:off x="4427984" y="1911014"/>
            <a:ext cx="4404264" cy="326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731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G:\РОБОТА ПО УНІВЕРУ\ЗВІТИ різного рівня\Звіти про наукову УМ\2025\2 сем\5590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85216"/>
            <a:ext cx="9321203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89" y="620688"/>
            <a:ext cx="4703816" cy="34563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968" y="3466514"/>
            <a:ext cx="4752527" cy="337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114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G:\РОБОТА ПО УНІВЕРУ\ЗВІТИ різного рівня\Звіти про наукову УМ\2025\2 сем\55904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653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-1" y="0"/>
            <a:ext cx="9186539" cy="27809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b="1" dirty="0">
                <a:solidFill>
                  <a:schemeClr val="bg1"/>
                </a:solidFill>
                <a:latin typeface="Palatino Linotype" pitchFamily="18" charset="0"/>
              </a:rPr>
              <a:t>Студентські наукові конференції</a:t>
            </a:r>
          </a:p>
          <a:p>
            <a:r>
              <a:rPr lang="uk-UA" sz="2800" b="1" dirty="0">
                <a:solidFill>
                  <a:schemeClr val="bg1"/>
                </a:solidFill>
                <a:latin typeface="Palatino Linotype" pitchFamily="18" charset="0"/>
              </a:rPr>
              <a:t> </a:t>
            </a:r>
            <a:r>
              <a:rPr lang="uk-UA" sz="2400" dirty="0">
                <a:solidFill>
                  <a:schemeClr val="bg1"/>
                </a:solidFill>
                <a:latin typeface="Palatino Linotype" pitchFamily="18" charset="0"/>
              </a:rPr>
              <a:t>Х</a:t>
            </a:r>
            <a:r>
              <a:rPr lang="en-GB" sz="2400" dirty="0">
                <a:solidFill>
                  <a:schemeClr val="bg1"/>
                </a:solidFill>
                <a:latin typeface="Palatino Linotype" pitchFamily="18" charset="0"/>
              </a:rPr>
              <a:t>V</a:t>
            </a:r>
            <a:r>
              <a:rPr lang="uk-UA" sz="2400" dirty="0">
                <a:solidFill>
                  <a:schemeClr val="bg1"/>
                </a:solidFill>
                <a:latin typeface="Palatino Linotype" pitchFamily="18" charset="0"/>
              </a:rPr>
              <a:t>ІІІ Всеукраїнська науково-практична конференція студентів, магістрантів та аспірантів </a:t>
            </a:r>
          </a:p>
          <a:p>
            <a:r>
              <a:rPr lang="uk-UA" sz="2400" dirty="0">
                <a:solidFill>
                  <a:schemeClr val="bg1"/>
                </a:solidFill>
                <a:latin typeface="Palatino Linotype" pitchFamily="18" charset="0"/>
              </a:rPr>
              <a:t>«</a:t>
            </a:r>
            <a:r>
              <a:rPr lang="uk-UA" sz="2400" b="1" i="1" dirty="0">
                <a:solidFill>
                  <a:schemeClr val="bg1"/>
                </a:solidFill>
                <a:latin typeface="Palatino Linotype" pitchFamily="18" charset="0"/>
              </a:rPr>
              <a:t>Основні тенденції розвитку лінгвістики, літературознавства й соціальних комунікацій</a:t>
            </a:r>
            <a:r>
              <a:rPr lang="uk-UA" sz="2400" dirty="0">
                <a:solidFill>
                  <a:schemeClr val="bg1"/>
                </a:solidFill>
                <a:latin typeface="Palatino Linotype" pitchFamily="18" charset="0"/>
              </a:rPr>
              <a:t>»</a:t>
            </a:r>
          </a:p>
          <a:p>
            <a:r>
              <a:rPr lang="uk-UA" sz="2000" i="1" dirty="0">
                <a:solidFill>
                  <a:schemeClr val="bg1"/>
                </a:solidFill>
                <a:latin typeface="Palatino Linotype" pitchFamily="18" charset="0"/>
              </a:rPr>
              <a:t>18 березня 2025 року </a:t>
            </a:r>
          </a:p>
        </p:txBody>
      </p:sp>
      <p:pic>
        <p:nvPicPr>
          <p:cNvPr id="4" name="Picture 2" descr="G:\Деканат\СТУДЕНТИ\Студентські конференції\2025\Основні-2025\Серт2025\Сертифікати студентів\15 Blyzniu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4" y="2619896"/>
            <a:ext cx="3082652" cy="231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Деканат\СТУДЕНТИ\Студентські конференції\2025\Основні-2025\Серт2025\Сертифікати викладача\Герцовськ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115" y="4365104"/>
            <a:ext cx="3147207" cy="236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РОБОТА ПО УНІВЕРУ\ЗВІТИ різного рівня\Звіти про наукову УМ\2025\2 сем\Презентація\Основні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418" y="2654796"/>
            <a:ext cx="2772566" cy="394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3114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G:\РОБОТА ПО УНІВЕРУ\ЗВІТИ різного рівня\Звіти про наукову УМ\2025\2 сем\5590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85216"/>
            <a:ext cx="9321203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6" y="658686"/>
            <a:ext cx="3794601" cy="536898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9723" y="1429010"/>
            <a:ext cx="5211945" cy="380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078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G:\РОБОТА ПО УНІВЕРУ\ЗВІТИ різного рівня\Звіти про наукову УМ\2025\2 сем\5590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85216"/>
            <a:ext cx="9321203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6428"/>
            <a:ext cx="4063785" cy="57403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4" y="34702"/>
            <a:ext cx="4067944" cy="2898940"/>
          </a:xfrm>
          <a:prstGeom prst="rect">
            <a:avLst/>
          </a:prstGeom>
        </p:spPr>
      </p:pic>
      <p:pic>
        <p:nvPicPr>
          <p:cNvPr id="12" name="Picture 3" descr="G:\РОБОТА ПО УНІВЕРУ\ЗВІТИ різного рівня\Звіти про наукову УМ\2025\2 сем\Презентація\Черчата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663" y="3343176"/>
            <a:ext cx="4576665" cy="323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9839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G:\РОБОТА ПО УНІВЕРУ\ЗВІТИ різного рівня\Звіти про наукову УМ\2025\2 сем\5590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" y="-199280"/>
            <a:ext cx="9321203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80"/>
            <a:ext cx="4104456" cy="31002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1" y="544167"/>
            <a:ext cx="4137679" cy="31048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1760" y="3840962"/>
            <a:ext cx="3913725" cy="293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5950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G:\РОБОТА ПО УНІВЕРУ\ЗВІТИ різного рівня\Звіти про наукову УМ\2025\2 сем\5590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" y="-199280"/>
            <a:ext cx="9321203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G:\РОБОТА ПО УНІВЕРУ\ЗВІТИ різного рівня\Звіти про наукову УМ\2025\2 сем\Презентація\Рахно Глобалізаці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90" y="594420"/>
            <a:ext cx="4177979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G:\РОБОТА ПО УНІВЕРУ\ЗВІТИ різного рівня\Звіти про наукову УМ\2025\2 сем\Презентація\Шрамко Глобалізаці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90" y="3717032"/>
            <a:ext cx="4177979" cy="294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G:\РОБОТА ПО УНІВЕРУ\ЗВІТИ різного рівня\Звіти про наукову УМ\2025\2 сем\Презентація\Глобалізація прогр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591" y="619200"/>
            <a:ext cx="4198283" cy="594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8691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G:\РОБОТА ПО УНІВЕРУ\ЗВІТИ різного рівня\Звіти про наукову УМ\2025\2 сем\5590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" y="-199280"/>
            <a:ext cx="9321203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G:\РОБОТА ПО УНІВЕРУ\ЗВІТИ різного рівня\Звіти про наукову УМ\2025\2 сем\Презентація\Сосой Адаптивні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21" y="548680"/>
            <a:ext cx="4463481" cy="316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G:\РОБОТА ПО УНІВЕРУ\ЗВІТИ різного рівня\Звіти про наукову УМ\2025\2 сем\Сосой\Сосой Галина Станіславівна Сертифікат 5 червня 2025 ФОРУМ 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602" y="3141588"/>
            <a:ext cx="4550732" cy="351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917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G:\РОБОТА ПО УНІВЕРУ\ЗВІТИ різного рівня\Звіти про наукову УМ\2025\2 сем\5590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" y="-199280"/>
            <a:ext cx="9321203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G:\РОБОТА ПО УНІВЕРУ\ЗВІТИ різного рівня\Звіти про наукову УМ\2025\2 сем\Презентація\Черчата селфі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476672"/>
            <a:ext cx="4186560" cy="617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G:\РОБОТА ПО УНІВЕРУ\ЗВІТИ різного рівня\Звіти про наукову УМ\2025\2 сем\Презентація\Черчата ІРЕКС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487" y="1852542"/>
            <a:ext cx="4827613" cy="341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784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G:\РОБОТА ПО УНІВЕРУ\ЗВІТИ різного рівня\Звіти про наукову УМ\2025\2 сем\5590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" y="-199280"/>
            <a:ext cx="9321203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-1" y="-99392"/>
            <a:ext cx="9186539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b="1" dirty="0">
                <a:solidFill>
                  <a:schemeClr val="bg1"/>
                </a:solidFill>
                <a:latin typeface="Palatino Linotype" pitchFamily="18" charset="0"/>
              </a:rPr>
              <a:t>Участь викладачів у конференціях</a:t>
            </a:r>
          </a:p>
          <a:p>
            <a:endParaRPr lang="uk-UA" sz="2400" b="1" i="1" dirty="0">
              <a:solidFill>
                <a:schemeClr val="bg1"/>
              </a:solidFill>
              <a:latin typeface="Palatino Linotype" pitchFamily="18" charset="0"/>
            </a:endParaRPr>
          </a:p>
        </p:txBody>
      </p:sp>
      <p:pic>
        <p:nvPicPr>
          <p:cNvPr id="22530" name="Picture 2" descr="C:\Users\ПНПУ\Downloads\Сертифікат Кравченко Париж 17_11_20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8" y="620687"/>
            <a:ext cx="4596295" cy="32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ПНПУ\Downloads\зображення_viber_2025-05-14_13-20-51-1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09530" y="2755979"/>
            <a:ext cx="3438790" cy="458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9430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G:\РОБОТА ПО УНІВЕРУ\ЗВІТИ різного рівня\Звіти про наукову УМ\2025\2 сем\5590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9280"/>
            <a:ext cx="9321452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C:\Users\ПНПУ\Downloads\ICCEES 2025 programme (2)_Страница_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813" y="667860"/>
            <a:ext cx="3208188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H:\2025\Конфи\Disruption\Знімок екрана 2025-07-24 11463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" y="3574324"/>
            <a:ext cx="5798047" cy="326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2697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G:\РОБОТА ПО УНІВЕРУ\ЗВІТИ різного рівня\Звіти про наукову УМ\2025\2 сем\5590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9280"/>
            <a:ext cx="9321452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G:\РОБОТА ПО УНІВЕРУ\ЗВІТИ різного рівня\Звіти про наукову УМ\2025\2 сем\Презентація\Шрамко і Рахно авторі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4091448" cy="577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G:\РОБОТА ПО УНІВЕРУ\ЗВІТИ різного рівня\Звіти про наукову УМ\2025\2 сем\Презентація\Зуєнко участь в Іспанії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20688"/>
            <a:ext cx="4064868" cy="575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8252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G:\РОБОТА ПО УНІВЕРУ\ЗВІТИ різного рівня\Звіти про наукову УМ\2025\2 сем\5590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" y="-199280"/>
            <a:ext cx="9321203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-1" y="-99392"/>
            <a:ext cx="9186539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b="1" dirty="0">
                <a:solidFill>
                  <a:schemeClr val="bg1"/>
                </a:solidFill>
                <a:latin typeface="Palatino Linotype" pitchFamily="18" charset="0"/>
              </a:rPr>
              <a:t>Участь викладачів у конференціях</a:t>
            </a:r>
          </a:p>
          <a:p>
            <a:r>
              <a:rPr lang="uk-UA" sz="3200" b="1" i="1" dirty="0">
                <a:solidFill>
                  <a:schemeClr val="bg1"/>
                </a:solidFill>
                <a:latin typeface="Palatino Linotype" pitchFamily="18" charset="0"/>
              </a:rPr>
              <a:t>в Україні</a:t>
            </a:r>
          </a:p>
          <a:p>
            <a:endParaRPr lang="uk-UA" sz="2400" b="1" i="1" dirty="0">
              <a:solidFill>
                <a:schemeClr val="bg1"/>
              </a:solidFill>
              <a:latin typeface="Palatino Linotype" pitchFamily="18" charset="0"/>
            </a:endParaRPr>
          </a:p>
        </p:txBody>
      </p:sp>
      <p:pic>
        <p:nvPicPr>
          <p:cNvPr id="17410" name="Picture 2" descr="G:\РОБОТА ПО УНІВЕРУ\ЗВІТИ різного рівня\Звіти про наукову УМ\2025\2 сем\Презентація\Сосой реалм20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" y="964225"/>
            <a:ext cx="4593020" cy="258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G:\РОБОТА ПО УНІВЕРУ\ЗВІТИ різного рівня\Звіти про наукову УМ\2025\2 сем\Презентація\Сосой гуманітарні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779" y="938579"/>
            <a:ext cx="3803221" cy="255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:\РОБОТА ПО УНІВЕРУ\ЗВІТИ різного рівня\Звіти про наукову УМ\2025\2 сем\Сосой\Сосой СЕРТИФІКАТ 18 березня 2025 Студ конф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368" y="3684376"/>
            <a:ext cx="4171799" cy="312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824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G:\РОБОТА ПО УНІВЕРУ\ЗВІТИ різного рівня\Звіти про наукову УМ\2025\2 сем\5590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653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-1" y="0"/>
            <a:ext cx="9186539" cy="22768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b="1" dirty="0">
                <a:solidFill>
                  <a:schemeClr val="bg1"/>
                </a:solidFill>
                <a:latin typeface="Palatino Linotype" pitchFamily="18" charset="0"/>
              </a:rPr>
              <a:t>Студентські наукові конференції</a:t>
            </a:r>
          </a:p>
          <a:p>
            <a:r>
              <a:rPr lang="uk-UA" sz="2800" b="1" dirty="0">
                <a:solidFill>
                  <a:schemeClr val="bg1"/>
                </a:solidFill>
                <a:latin typeface="Palatino Linotype" pitchFamily="18" charset="0"/>
              </a:rPr>
              <a:t> </a:t>
            </a:r>
            <a:r>
              <a:rPr lang="uk-UA" sz="2400" dirty="0">
                <a:solidFill>
                  <a:schemeClr val="bg1"/>
                </a:solidFill>
                <a:latin typeface="Palatino Linotype" pitchFamily="18" charset="0"/>
              </a:rPr>
              <a:t>VII Міжнародна науково-практична конференція для студентів, магістрантів і аспірантів </a:t>
            </a:r>
          </a:p>
          <a:p>
            <a:r>
              <a:rPr lang="uk-UA" sz="2400" dirty="0">
                <a:solidFill>
                  <a:schemeClr val="bg1"/>
                </a:solidFill>
                <a:latin typeface="Palatino Linotype" pitchFamily="18" charset="0"/>
              </a:rPr>
              <a:t>«</a:t>
            </a:r>
            <a:r>
              <a:rPr lang="uk-UA" sz="2400" b="1" i="1" dirty="0">
                <a:solidFill>
                  <a:schemeClr val="bg1"/>
                </a:solidFill>
                <a:latin typeface="Palatino Linotype" pitchFamily="18" charset="0"/>
              </a:rPr>
              <a:t>Сучасний англомовний науковий дискурс</a:t>
            </a:r>
            <a:r>
              <a:rPr lang="uk-UA" sz="2400" dirty="0">
                <a:solidFill>
                  <a:schemeClr val="bg1"/>
                </a:solidFill>
                <a:latin typeface="Palatino Linotype" pitchFamily="18" charset="0"/>
              </a:rPr>
              <a:t>» </a:t>
            </a:r>
          </a:p>
          <a:p>
            <a:r>
              <a:rPr lang="uk-UA" sz="2000" i="1" dirty="0">
                <a:solidFill>
                  <a:schemeClr val="bg1"/>
                </a:solidFill>
                <a:latin typeface="Palatino Linotype" pitchFamily="18" charset="0"/>
              </a:rPr>
              <a:t>11–12 грудня 2025 р</a:t>
            </a:r>
            <a:r>
              <a:rPr lang="en-GB" sz="2000" i="1" dirty="0">
                <a:solidFill>
                  <a:schemeClr val="bg1"/>
                </a:solidFill>
                <a:latin typeface="Palatino Linotype" pitchFamily="18" charset="0"/>
              </a:rPr>
              <a:t>o</a:t>
            </a:r>
            <a:r>
              <a:rPr lang="uk-UA" sz="2000" i="1" dirty="0" err="1">
                <a:solidFill>
                  <a:schemeClr val="bg1"/>
                </a:solidFill>
                <a:latin typeface="Palatino Linotype" pitchFamily="18" charset="0"/>
              </a:rPr>
              <a:t>ку</a:t>
            </a:r>
            <a:r>
              <a:rPr lang="uk-UA" sz="2000" i="1" dirty="0">
                <a:solidFill>
                  <a:schemeClr val="bg1"/>
                </a:solidFill>
                <a:latin typeface="Palatino Linotype" pitchFamily="18" charset="0"/>
              </a:rPr>
              <a:t> </a:t>
            </a:r>
          </a:p>
        </p:txBody>
      </p:sp>
      <p:pic>
        <p:nvPicPr>
          <p:cNvPr id="2050" name="Picture 2" descr="G:\Деканат\СТУДЕНТИ\Студентські конференції\2025\Англомовний дискурс\Фото з ректоркою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7" y="2319101"/>
            <a:ext cx="3229107" cy="242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НОВИНИ ННІ ІМ\Я\Англомовний дискурс 2025\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971" y="4465436"/>
            <a:ext cx="3597029" cy="239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РОБОТА ПО УНІВЕРУ\ЗВІТИ різного рівня\Звіти про наукову УМ\2025\2 сем\Презентація\Дискурс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412" y="2747318"/>
            <a:ext cx="2058559" cy="291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4688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G:\РОБОТА ПО УНІВЕРУ\ЗВІТИ різного рівня\Звіти про наукову УМ\2025\2 сем\5590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9280"/>
            <a:ext cx="9321452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C:\Users\ПНПУ\Downloads\Програма 2025 Розсилка_Страница_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11" y="651545"/>
            <a:ext cx="4374573" cy="619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ПНПУ\Downloads\Сертифікат_Kravchenk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726" y="2143567"/>
            <a:ext cx="4531520" cy="320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2168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G:\РОБОТА ПО УНІВЕРУ\ЗВІТИ різного рівня\Звіти про наукову УМ\2025\2 сем\5590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9280"/>
            <a:ext cx="9321452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G:\РОБОТА ПО УНІВЕРУ\ЗВІТИ різного рівня\Звіти про наукову УМ\2025\2 сем\Презентація\Шрамко кларівайт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8" y="548680"/>
            <a:ext cx="4335388" cy="303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G:\РОБОТА ПО УНІВЕРУ\ЗВІТИ різного рівня\Звіти про наукову УМ\2025\2 сем\Презентація\Шрамко Київ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326836"/>
            <a:ext cx="5001344" cy="353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2769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G:\РОБОТА ПО УНІВЕРУ\ЗВІТИ різного рівня\Звіти про наукову УМ\2025\2 сем\5590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9280"/>
            <a:ext cx="9321452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G:\РОБОТА ПО УНІВЕРУ\ЗВІТИ різного рівня\Звіти про наукову УМ\2025\2 сем\Презентація\Шрамко Піно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54" y="692697"/>
            <a:ext cx="4267560" cy="30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G:\РОБОТА ПО УНІВЕРУ\ЗВІТИ різного рівня\Звіти про наукову УМ\2025\2 сем\Презентація\Рахно Піно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331186"/>
            <a:ext cx="4974578" cy="350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1872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G:\РОБОТА ПО УНІВЕРУ\ЗВІТИ різного рівня\Звіти про наукову УМ\2025\2 сем\5590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9280"/>
            <a:ext cx="9321452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G:\РОБОТА ПО УНІВЕРУ\ЗВІТИ різного рівня\Звіти про наукову УМ\2025\2 сем\Презентація\Рахно Арватівські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97" y="636277"/>
            <a:ext cx="4118932" cy="288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G:\РОБОТА ПО УНІВЕРУ\ЗВІТИ різного рівня\Звіти про наукову УМ\2025\2 сем\Презентація\Шрамко Арватівські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97" y="3789040"/>
            <a:ext cx="4118932" cy="289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:\РОБОТА ПО УНІВЕРУ\ЗВІТИ різного рівня\Звіти про наукову УМ\2025\2 сем\Презентація\Студ Арватівські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606487"/>
            <a:ext cx="3803143" cy="544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1153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G:\РОБОТА ПО УНІВЕРУ\ЗВІТИ різного рівня\Звіти про наукову УМ\2025\2 сем\5590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" y="-199280"/>
            <a:ext cx="9321203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G:\РОБОТА ПО УНІВЕРУ\ЗВІТИ різного рівня\Звіти про наукову УМ\2025\2 сем\Презентація\Шрамко МІО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" y="16843"/>
            <a:ext cx="4637516" cy="657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G:\РОБОТА ПО УНІВЕРУ\ЗВІТИ різного рівня\Звіти про наукову УМ\2025\2 сем\Презентація\Мокляк прогр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943" y="16842"/>
            <a:ext cx="4270201" cy="657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5652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G:\РОБОТА ПО УНІВЕРУ\ЗВІТИ різного рівня\Звіти про наукову УМ\2025\2 сем\5590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" y="-199280"/>
            <a:ext cx="9321203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G:\РОБОТА ПО УНІВЕРУ\ЗВІТИ різного рівня\Звіти про наукову УМ\2025\2 сем\Презентація\Шрамко Запоріжж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2" y="-199280"/>
            <a:ext cx="5048001" cy="353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G:\РОБОТА ПО УНІВЕРУ\ЗВІТИ різного рівня\Звіти про наукову УМ\2025\2 сем\Презентація\Шрамко Запоріжжя прогр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105" y="1036844"/>
            <a:ext cx="4036293" cy="579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3298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G:\РОБОТА ПО УНІВЕРУ\ЗВІТИ різного рівня\Звіти про наукову УМ\2025\2 сем\5590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9280"/>
            <a:ext cx="9321203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-70345" y="2825056"/>
            <a:ext cx="9186539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800" b="1" dirty="0">
                <a:solidFill>
                  <a:schemeClr val="bg1"/>
                </a:solidFill>
                <a:latin typeface="Palatino Linotype" pitchFamily="18" charset="0"/>
              </a:rPr>
              <a:t>Дякуємо за увагу!</a:t>
            </a:r>
          </a:p>
          <a:p>
            <a:endParaRPr lang="uk-UA" sz="2400" b="1" i="1" dirty="0">
              <a:solidFill>
                <a:schemeClr val="bg1"/>
              </a:solidFill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434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G:\РОБОТА ПО УНІВЕРУ\ЗВІТИ різного рівня\Звіти про наукову УМ\2025\2 сем\5590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39" y="-99392"/>
            <a:ext cx="918653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-1" y="0"/>
            <a:ext cx="9186539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b="1" dirty="0">
                <a:solidFill>
                  <a:schemeClr val="bg1"/>
                </a:solidFill>
                <a:latin typeface="Palatino Linotype" pitchFamily="18" charset="0"/>
              </a:rPr>
              <a:t>Збірники студентських наукових праць</a:t>
            </a:r>
            <a:r>
              <a:rPr lang="uk-UA" sz="2800" b="1" dirty="0">
                <a:solidFill>
                  <a:schemeClr val="bg1"/>
                </a:solidFill>
                <a:latin typeface="Palatino Linotype" pitchFamily="18" charset="0"/>
              </a:rPr>
              <a:t> </a:t>
            </a:r>
            <a:endParaRPr lang="uk-UA" sz="2000" i="1" dirty="0">
              <a:solidFill>
                <a:schemeClr val="bg1"/>
              </a:solidFill>
              <a:latin typeface="Palatino Linotype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-45739" y="620688"/>
            <a:ext cx="4593269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400" b="1" i="1" dirty="0">
                <a:solidFill>
                  <a:schemeClr val="bg1"/>
                </a:solidFill>
                <a:latin typeface="Palatino Linotype" pitchFamily="18" charset="0"/>
              </a:rPr>
              <a:t>Сучасний англомовний науковий дискурс : </a:t>
            </a:r>
            <a:r>
              <a:rPr lang="uk-UA" sz="1400" i="1" dirty="0">
                <a:solidFill>
                  <a:schemeClr val="bg1"/>
                </a:solidFill>
                <a:latin typeface="Palatino Linotype" pitchFamily="18" charset="0"/>
              </a:rPr>
              <a:t>зб. наук. пр. студентів, магістрантів та аспірантів / за ред. М. О. </a:t>
            </a:r>
            <a:r>
              <a:rPr lang="uk-UA" sz="1400" i="1" dirty="0" err="1">
                <a:solidFill>
                  <a:schemeClr val="bg1"/>
                </a:solidFill>
                <a:latin typeface="Palatino Linotype" pitchFamily="18" charset="0"/>
              </a:rPr>
              <a:t>Зуєнко</a:t>
            </a:r>
            <a:r>
              <a:rPr lang="uk-UA" sz="1400" i="1" dirty="0">
                <a:solidFill>
                  <a:schemeClr val="bg1"/>
                </a:solidFill>
                <a:latin typeface="Palatino Linotype" pitchFamily="18" charset="0"/>
              </a:rPr>
              <a:t>, О. М. </a:t>
            </a:r>
            <a:r>
              <a:rPr lang="uk-UA" sz="1400" i="1" dirty="0" err="1">
                <a:solidFill>
                  <a:schemeClr val="bg1"/>
                </a:solidFill>
                <a:latin typeface="Palatino Linotype" pitchFamily="18" charset="0"/>
              </a:rPr>
              <a:t>Ніколенко</a:t>
            </a:r>
            <a:r>
              <a:rPr lang="uk-UA" sz="1400" i="1" dirty="0">
                <a:solidFill>
                  <a:schemeClr val="bg1"/>
                </a:solidFill>
                <a:latin typeface="Palatino Linotype" pitchFamily="18" charset="0"/>
              </a:rPr>
              <a:t>; </a:t>
            </a:r>
            <a:r>
              <a:rPr lang="uk-UA" sz="1400" i="1" dirty="0" err="1">
                <a:solidFill>
                  <a:schemeClr val="bg1"/>
                </a:solidFill>
                <a:latin typeface="Palatino Linotype" pitchFamily="18" charset="0"/>
              </a:rPr>
              <a:t>відп</a:t>
            </a:r>
            <a:r>
              <a:rPr lang="uk-UA" sz="1400" i="1" dirty="0">
                <a:solidFill>
                  <a:schemeClr val="bg1"/>
                </a:solidFill>
                <a:latin typeface="Palatino Linotype" pitchFamily="18" charset="0"/>
              </a:rPr>
              <a:t>. ред. Р. Г. </a:t>
            </a:r>
            <a:r>
              <a:rPr lang="uk-UA" sz="1400" i="1" dirty="0" err="1">
                <a:solidFill>
                  <a:schemeClr val="bg1"/>
                </a:solidFill>
                <a:latin typeface="Palatino Linotype" pitchFamily="18" charset="0"/>
              </a:rPr>
              <a:t>Шрамко</a:t>
            </a:r>
            <a:r>
              <a:rPr lang="uk-UA" sz="1400" i="1" dirty="0">
                <a:solidFill>
                  <a:schemeClr val="bg1"/>
                </a:solidFill>
                <a:latin typeface="Palatino Linotype" pitchFamily="18" charset="0"/>
              </a:rPr>
              <a:t>. Полтава : ПНПУ імені В. Г. Короленка, 2025. Вип. 7. 112 с.</a:t>
            </a:r>
          </a:p>
        </p:txBody>
      </p:sp>
      <p:pic>
        <p:nvPicPr>
          <p:cNvPr id="3074" name="Picture 2" descr="G:\РОБОТА ПО УНІВЕРУ\ЗВІТИ різного рівня\Звіти про наукову УМ\2025\2 сем\Презентація\Збірник дискурс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62448"/>
            <a:ext cx="3240360" cy="458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4427984" y="728700"/>
            <a:ext cx="4728716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400" b="1" i="1" dirty="0">
                <a:solidFill>
                  <a:schemeClr val="bg1"/>
                </a:solidFill>
                <a:latin typeface="Palatino Linotype" pitchFamily="18" charset="0"/>
              </a:rPr>
              <a:t>Філологічні студії : </a:t>
            </a:r>
            <a:r>
              <a:rPr lang="uk-UA" sz="1400" i="1" dirty="0" err="1">
                <a:solidFill>
                  <a:schemeClr val="bg1"/>
                </a:solidFill>
                <a:latin typeface="Palatino Linotype" pitchFamily="18" charset="0"/>
              </a:rPr>
              <a:t>міжкаф</a:t>
            </a:r>
            <a:r>
              <a:rPr lang="uk-UA" sz="1400" i="1" dirty="0">
                <a:solidFill>
                  <a:schemeClr val="bg1"/>
                </a:solidFill>
                <a:latin typeface="Palatino Linotype" pitchFamily="18" charset="0"/>
              </a:rPr>
              <a:t>. зб. наук. пр. студентів, магістрантів та аспірантів / </a:t>
            </a:r>
            <a:r>
              <a:rPr lang="uk-UA" sz="1400" i="1" dirty="0" err="1">
                <a:solidFill>
                  <a:schemeClr val="bg1"/>
                </a:solidFill>
                <a:latin typeface="Palatino Linotype" pitchFamily="18" charset="0"/>
              </a:rPr>
              <a:t>Полтав</a:t>
            </a:r>
            <a:r>
              <a:rPr lang="uk-UA" sz="1400" i="1" dirty="0">
                <a:solidFill>
                  <a:schemeClr val="bg1"/>
                </a:solidFill>
                <a:latin typeface="Palatino Linotype" pitchFamily="18" charset="0"/>
              </a:rPr>
              <a:t>. нац. пед. ун-т імені В. Г. Короленка. Полтава : ПНПУ імені В. Г. Короленка, 2025. Вип. </a:t>
            </a:r>
            <a:r>
              <a:rPr lang="en-GB" sz="1400" i="1" dirty="0">
                <a:solidFill>
                  <a:schemeClr val="bg1"/>
                </a:solidFill>
                <a:latin typeface="Palatino Linotype" pitchFamily="18" charset="0"/>
              </a:rPr>
              <a:t>X</a:t>
            </a:r>
            <a:r>
              <a:rPr lang="uk-UA" sz="1400" i="1" dirty="0">
                <a:solidFill>
                  <a:schemeClr val="bg1"/>
                </a:solidFill>
                <a:latin typeface="Palatino Linotype" pitchFamily="18" charset="0"/>
              </a:rPr>
              <a:t>ХІІ. 186 с. </a:t>
            </a:r>
            <a:r>
              <a:rPr lang="en-GB" sz="1400" i="1" dirty="0">
                <a:solidFill>
                  <a:schemeClr val="bg1"/>
                </a:solidFill>
                <a:latin typeface="Palatino Linotype" pitchFamily="18" charset="0"/>
              </a:rPr>
              <a:t>URL: http://dspace.pnpu.edu.ua/handle/123456789/27842</a:t>
            </a:r>
            <a:endParaRPr lang="uk-UA" sz="1400" i="1" dirty="0">
              <a:solidFill>
                <a:schemeClr val="bg1"/>
              </a:solidFill>
              <a:latin typeface="Palatino Linotype" pitchFamily="18" charset="0"/>
            </a:endParaRPr>
          </a:p>
        </p:txBody>
      </p:sp>
      <p:pic>
        <p:nvPicPr>
          <p:cNvPr id="3075" name="Picture 3" descr="G:\РОБОТА ПО УНІВЕРУ\ЗВІТИ різного рівня\Звіти про наукову УМ\2025\2 сем\Презентація\Основні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173903"/>
            <a:ext cx="3374194" cy="456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733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G:\РОБОТА ПО УНІВЕРУ\ЗВІТИ різного рівня\Звіти про наукову УМ\2025\2 сем\5590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39" y="-99392"/>
            <a:ext cx="918653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:\РОБОТА ПО УНІВЕРУ\ЗВІТИ різного рівня\Звіти про наукову УМ\2025\2 сем\Презентація\InterCon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3779912" cy="530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РОБОТА ПО УНІВЕРУ\ЗВІТИ різного рівня\Звіти про наукову УМ\2025\2 сем\Презентація\Суми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769" y="836712"/>
            <a:ext cx="3879343" cy="530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613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G:\РОБОТА ПО УНІВЕРУ\ЗВІТИ різного рівня\Звіти про наукову УМ\2025\2 сем\5590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39" y="-99392"/>
            <a:ext cx="918653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G:\РОБОТА ПО УНІВЕРУ\ЗВІТИ різного рівня\Звіти про наукову УМ\2025\2 сем\Презентація\Студчитанн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12" y="980728"/>
            <a:ext cx="3928461" cy="558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РОБОТА ПО УНІВЕРУ\ЗВІТИ різного рівня\Звіти про наукову УМ\2025\2 сем\Презентація\Stanfor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80728"/>
            <a:ext cx="3817940" cy="539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093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G:\РОБОТА ПО УНІВЕРУ\ЗВІТИ різного рівня\Звіти про наукову УМ\2025\2 сем\5590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39" y="-99392"/>
            <a:ext cx="918653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G:\РОБОТА ПО УНІВЕРУ\ЗВІТИ різного рівня\Звіти про наукову УМ\2025\2 сем\Презентація\Педмайстерність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4153327" cy="592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РОБОТА ПО УНІВЕРУ\ЗВІТИ різного рівня\Звіти про наукову УМ\2025\2 сем\Презентація\Пріоритети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268" y="742256"/>
            <a:ext cx="4410454" cy="589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263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G:\РОБОТА ПО УНІВЕРУ\ЗВІТИ різного рівня\Звіти про наукову УМ\2025\2 сем\5590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39" y="-99392"/>
            <a:ext cx="9186539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G:\РОБОТА ПО УНІВЕРУ\ЗВІТИ різного рівня\Звіти про наукову УМ\2025\2 сем\Презентація\Переяслав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40" y="801812"/>
            <a:ext cx="4261846" cy="601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РОБОТА ПО УНІВЕРУ\ЗВІТИ різного рівня\Звіти про наукову УМ\2025\2 сем\Презентація\Global trend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01812"/>
            <a:ext cx="4097635" cy="601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5398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641</Words>
  <Application>Microsoft Office PowerPoint</Application>
  <PresentationFormat>Экран (4:3)</PresentationFormat>
  <Paragraphs>129</Paragraphs>
  <Slides>46</Slides>
  <Notes>43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0" baseType="lpstr">
      <vt:lpstr>Arial</vt:lpstr>
      <vt:lpstr>Calibri</vt:lpstr>
      <vt:lpstr>Palatino Linotype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ПНПУ</dc:creator>
  <cp:lastModifiedBy>User</cp:lastModifiedBy>
  <cp:revision>23</cp:revision>
  <dcterms:created xsi:type="dcterms:W3CDTF">2026-01-07T10:38:07Z</dcterms:created>
  <dcterms:modified xsi:type="dcterms:W3CDTF">2026-01-07T20:08:50Z</dcterms:modified>
</cp:coreProperties>
</file>